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77"/>
  </p:notesMasterIdLst>
  <p:handoutMasterIdLst>
    <p:handoutMasterId r:id="rId78"/>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96" r:id="rId28"/>
    <p:sldId id="797" r:id="rId29"/>
    <p:sldId id="798" r:id="rId30"/>
    <p:sldId id="800" r:id="rId31"/>
    <p:sldId id="799" r:id="rId32"/>
    <p:sldId id="801" r:id="rId33"/>
    <p:sldId id="802" r:id="rId34"/>
    <p:sldId id="803" r:id="rId35"/>
    <p:sldId id="805" r:id="rId36"/>
    <p:sldId id="804" r:id="rId37"/>
    <p:sldId id="811" r:id="rId38"/>
    <p:sldId id="812" r:id="rId39"/>
    <p:sldId id="809" r:id="rId40"/>
    <p:sldId id="810" r:id="rId41"/>
    <p:sldId id="806" r:id="rId42"/>
    <p:sldId id="807" r:id="rId43"/>
    <p:sldId id="808" r:id="rId44"/>
    <p:sldId id="743" r:id="rId45"/>
    <p:sldId id="758" r:id="rId46"/>
    <p:sldId id="762" r:id="rId47"/>
    <p:sldId id="760" r:id="rId48"/>
    <p:sldId id="771" r:id="rId49"/>
    <p:sldId id="766" r:id="rId50"/>
    <p:sldId id="770" r:id="rId51"/>
    <p:sldId id="772" r:id="rId52"/>
    <p:sldId id="769" r:id="rId53"/>
    <p:sldId id="791" r:id="rId54"/>
    <p:sldId id="777" r:id="rId55"/>
    <p:sldId id="773" r:id="rId56"/>
    <p:sldId id="764" r:id="rId57"/>
    <p:sldId id="790" r:id="rId58"/>
    <p:sldId id="774" r:id="rId59"/>
    <p:sldId id="753" r:id="rId60"/>
    <p:sldId id="793" r:id="rId61"/>
    <p:sldId id="794" r:id="rId62"/>
    <p:sldId id="795" r:id="rId63"/>
    <p:sldId id="752" r:id="rId64"/>
    <p:sldId id="738" r:id="rId65"/>
    <p:sldId id="739" r:id="rId66"/>
    <p:sldId id="792" r:id="rId67"/>
    <p:sldId id="274" r:id="rId68"/>
    <p:sldId id="276" r:id="rId69"/>
    <p:sldId id="778" r:id="rId70"/>
    <p:sldId id="783" r:id="rId71"/>
    <p:sldId id="789" r:id="rId72"/>
    <p:sldId id="779" r:id="rId73"/>
    <p:sldId id="780" r:id="rId74"/>
    <p:sldId id="781" r:id="rId75"/>
    <p:sldId id="78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96"/>
            <p14:sldId id="797"/>
            <p14:sldId id="798"/>
            <p14:sldId id="800"/>
            <p14:sldId id="799"/>
            <p14:sldId id="801"/>
            <p14:sldId id="802"/>
            <p14:sldId id="803"/>
            <p14:sldId id="805"/>
            <p14:sldId id="804"/>
            <p14:sldId id="811"/>
            <p14:sldId id="812"/>
            <p14:sldId id="809"/>
            <p14:sldId id="810"/>
            <p14:sldId id="806"/>
            <p14:sldId id="807"/>
            <p14:sldId id="808"/>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3" autoAdjust="0"/>
    <p:restoredTop sz="88036" autoAdjust="0"/>
  </p:normalViewPr>
  <p:slideViewPr>
    <p:cSldViewPr snapToGrid="0" showGuides="1">
      <p:cViewPr varScale="1">
        <p:scale>
          <a:sx n="89" d="100"/>
          <a:sy n="89" d="100"/>
        </p:scale>
        <p:origin x="254" y="9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8A99E4A2-6DC5-475C-B54B-71E8F18BEF9A}" srcId="{09DC3DB2-2131-41C3-9B81-D5F27CCFE784}" destId="{BD5AD6DD-F7FE-4AF5-BC0E-2B3DDC6B9C8B}" srcOrd="0" destOrd="0" parTransId="{E58ACA27-7311-49ED-B873-4228AAB7F0D5}" sibTransId="{760AF869-44F8-4F76-81B9-C7DA2D7F09E4}"/>
    <dgm:cxn modelId="{73133FE8-42B3-4B2E-9CE8-24C841908392}" type="presOf" srcId="{BD5AD6DD-F7FE-4AF5-BC0E-2B3DDC6B9C8B}" destId="{0B8C65E2-C2C6-4797-9F6A-650661F29C65}"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EC46DA26-02E2-4240-8CF3-C7B7098EDB24}" type="presOf" srcId="{4E94A561-E8C1-4316-90C6-3DAC320A9ED0}" destId="{0B8C65E2-C2C6-4797-9F6A-650661F29C65}"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5566E8DC-FBB4-43C4-A526-3E60976CF5E4}" type="presOf" srcId="{BB6ED573-97D0-4CAB-969A-A8A484A5B3BA}" destId="{4D90626B-35E9-4FCD-A2D4-3BAD3841DBB7}" srcOrd="0" destOrd="1" presId="urn:microsoft.com/office/officeart/2005/8/layout/chevron2"/>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B987664A-E221-4D4B-B416-5868D367386D}" type="presOf" srcId="{CC25B04F-BD03-43FA-B50D-1AC87622AD29}" destId="{4D90626B-35E9-4FCD-A2D4-3BAD3841DBB7}" srcOrd="0" destOrd="3"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7572020-4584-4D25-81D4-BBA6139C470B}" type="presOf" srcId="{8AE0F755-B875-4ABE-82AB-9741A56185B8}" destId="{5E30F5A9-E108-464C-AA8B-EBC7E77C68C6}"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4FF39791-C0F2-4C8A-8DC6-1ADF18475BAE}" srcId="{B1A56935-3ECF-4519-B5CA-3D1A7798DC34}" destId="{B80F8762-0DF0-4D5A-BB14-AF15D83D3B24}" srcOrd="2" destOrd="0" parTransId="{A815DBD4-C058-4078-9F63-3347DDD716FD}" sibTransId="{B59CB39E-B04C-45E8-8479-3B731005596D}"/>
    <dgm:cxn modelId="{ABEB3EE6-255D-43A6-B38F-D2C2009332EE}" srcId="{4226681F-B7A0-48D8-9844-42271360E446}" destId="{BB6ED573-97D0-4CAB-969A-A8A484A5B3BA}" srcOrd="1" destOrd="0" parTransId="{894ADA48-D35D-4797-A12B-BC9C1A7E45FB}" sibTransId="{2249E152-D7C5-4FFB-839A-07EDC6ACF09B}"/>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E0207E2-3449-4834-AB94-ED4C7F28C85B}" srcId="{4226681F-B7A0-48D8-9844-42271360E446}" destId="{4AC3D84B-8DEB-4273-9C82-DD389BAA6A96}" srcOrd="2" destOrd="0" parTransId="{5309B30C-D473-4B48-8B1F-1FC947BAFF63}" sibTransId="{026BA136-6CF5-4D8E-B6DA-0E95FF081FF1}"/>
    <dgm:cxn modelId="{A060F9D9-569B-42B8-A8B8-0BB982A6A966}" type="presOf" srcId="{7140A1A1-084B-4332-8CBD-29B5659826A7}" destId="{D4107748-EE1C-4815-8100-F435BBAEED32}"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A95BCE12-B584-46C2-8178-5D72404C415F}" srcId="{B80F8762-0DF0-4D5A-BB14-AF15D83D3B24}" destId="{8AE0F755-B875-4ABE-82AB-9741A56185B8}" srcOrd="1" destOrd="0" parTransId="{6C74A136-61C1-4166-95BE-87108C627FB9}" sibTransId="{407817DD-35DE-4179-A8E2-8ABAE17BE80A}"/>
    <dgm:cxn modelId="{41BFCAC6-8082-487B-9A0F-B9C412D12824}" srcId="{B1A56935-3ECF-4519-B5CA-3D1A7798DC34}" destId="{D1F50C6E-7747-4121-B892-8671F9720B47}" srcOrd="1" destOrd="0" parTransId="{B6DA4A48-5970-4263-8300-AF94453F966E}" sibTransId="{988A8EAD-7F3F-45BD-B544-61A477626416}"/>
    <dgm:cxn modelId="{46A8C4BD-D6A7-403A-92D7-95025CD9A51B}" type="presOf" srcId="{7F3524BE-FC14-4DF0-83F2-FB73ECD2B227}"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F79245C3-955A-48F4-BCE2-6AE1D6745E13}" type="presOf" srcId="{4AC3D84B-8DEB-4273-9C82-DD389BAA6A96}" destId="{4D90626B-35E9-4FCD-A2D4-3BAD3841DBB7}" srcOrd="0" destOrd="2"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038969FB-935A-4B35-AFE7-77A2E314643A}" type="presOf" srcId="{4226681F-B7A0-48D8-9844-42271360E446}" destId="{E716BF9D-E0A7-43F9-9B04-91121BED4F4A}" srcOrd="0" destOrd="0"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5E204C6A-6948-4165-B9CC-00E43ABDA31D}" srcId="{B80F8762-0DF0-4D5A-BB14-AF15D83D3B24}" destId="{E85200E2-64C4-4144-9A27-923C84606392}" srcOrd="1" destOrd="0" parTransId="{1144527A-6909-4128-8CDC-53590FF599E0}" sibTransId="{9AD4E595-E800-475C-BE79-82024C29E59F}"/>
    <dgm:cxn modelId="{DE0B3B2D-761C-429E-95DB-602C3537EC7C}" type="presOf" srcId="{B80F8762-0DF0-4D5A-BB14-AF15D83D3B24}" destId="{8B76222F-4EA7-4BDB-8C45-7FBB2693A16A}"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285B2374-332F-4D35-8535-DAECF816896A}" type="presOf" srcId="{E85200E2-64C4-4144-9A27-923C84606392}" destId="{5E30F5A9-E108-464C-AA8B-EBC7E77C68C6}" srcOrd="0" destOrd="1"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41BFCAC6-8082-487B-9A0F-B9C412D12824}" srcId="{B1A56935-3ECF-4519-B5CA-3D1A7798DC34}" destId="{D1F50C6E-7747-4121-B892-8671F9720B47}" srcOrd="1" destOrd="0" parTransId="{B6DA4A48-5970-4263-8300-AF94453F966E}" sibTransId="{988A8EAD-7F3F-45BD-B544-61A477626416}"/>
    <dgm:cxn modelId="{2B5C2A78-16CA-49E3-9C75-9EA65602EF2F}" srcId="{B80F8762-0DF0-4D5A-BB14-AF15D83D3B24}" destId="{B73EAB4A-301C-4876-98D7-879EE3F629E5}" srcOrd="2" destOrd="0" parTransId="{CB8FF83C-4533-49A9-A924-1813B7D36B3B}" sibTransId="{EFE154C9-2252-4E86-BBEA-90D1144C22A8}"/>
    <dgm:cxn modelId="{297D0A30-4114-448F-AC69-EFA4D852EA26}" type="presOf" srcId="{D799A693-D8A3-4648-B97C-257FEFC0CC6E}" destId="{D4107748-EE1C-4815-8100-F435BBAEED32}" srcOrd="0" destOrd="1" presId="urn:microsoft.com/office/officeart/2005/8/layout/chevron2"/>
    <dgm:cxn modelId="{6C22DACE-E16F-4898-BE30-9DC7DE39CC6A}" type="presOf" srcId="{12DDAAA5-5CEA-4AC5-8422-131FAF135755}" destId="{D4107748-EE1C-4815-8100-F435BBAEED32}" srcOrd="0" destOrd="3"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AB9BCD48-1D25-4803-9D79-D7E385D045E2}" type="presOf" srcId="{CB9D180C-097E-4D3B-9DC4-D1293CBEE39B}" destId="{4D90626B-35E9-4FCD-A2D4-3BAD3841DBB7}" srcOrd="0" destOrd="1" presId="urn:microsoft.com/office/officeart/2005/8/layout/chevron2"/>
    <dgm:cxn modelId="{99369BF8-BDE6-4D85-924A-D3E76FCA77CF}" type="presOf" srcId="{A91B9B69-129F-4931-A2E7-730DF0F43750}" destId="{4D90626B-35E9-4FCD-A2D4-3BAD3841DBB7}" srcOrd="0" destOrd="0" presId="urn:microsoft.com/office/officeart/2005/8/layout/chevron2"/>
    <dgm:cxn modelId="{843291AD-9B0D-4783-A445-D320D187F4CC}" srcId="{4226681F-B7A0-48D8-9844-42271360E446}" destId="{D68CD979-2910-4F7A-8E34-7914B00F88B7}" srcOrd="2" destOrd="0" parTransId="{A164B6E4-E979-491B-B28F-18364961C30F}" sibTransId="{F1D98AFE-543B-445F-8897-F3E10965A1D4}"/>
    <dgm:cxn modelId="{43ADC499-301C-4772-850E-0E7841ADE3AF}" srcId="{B1A56935-3ECF-4519-B5CA-3D1A7798DC34}" destId="{4226681F-B7A0-48D8-9844-42271360E446}" srcOrd="0" destOrd="0" parTransId="{B725E7C3-4288-4557-AFF9-7615DEBC1E29}" sibTransId="{1749B857-17F3-4793-BA14-D59BF5692A03}"/>
    <dgm:cxn modelId="{1C670F5A-21B7-4D3F-85EC-5136F4113DF9}" type="presOf" srcId="{F5CCC1FE-9180-4B2D-BFDC-7BF06E81FE55}" destId="{5E30F5A9-E108-464C-AA8B-EBC7E77C68C6}" srcOrd="0" destOrd="3" presId="urn:microsoft.com/office/officeart/2005/8/layout/chevron2"/>
    <dgm:cxn modelId="{D96EA6E6-BC95-4613-BB2C-672386D9AA0B}" type="presOf" srcId="{B73EAB4A-301C-4876-98D7-879EE3F629E5}" destId="{5E30F5A9-E108-464C-AA8B-EBC7E77C68C6}" srcOrd="0" destOrd="2" presId="urn:microsoft.com/office/officeart/2005/8/layout/chevron2"/>
    <dgm:cxn modelId="{7DCADDF9-4F1E-41A5-B07B-07AAF4F000E3}" type="presOf" srcId="{BD0862D1-AB3C-43BE-BE33-56D81A238F40}" destId="{D4107748-EE1C-4815-8100-F435BBAEED32}" srcOrd="0" destOrd="4" presId="urn:microsoft.com/office/officeart/2005/8/layout/chevron2"/>
    <dgm:cxn modelId="{2AE1DA81-9C8B-42B3-90D9-51D749DCC1AB}" type="presOf" srcId="{841B4AC2-0C70-4AE6-B770-E8AA92330578}" destId="{D4107748-EE1C-4815-8100-F435BBAEED32}" srcOrd="0" destOrd="2"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60009C53-B3FF-4D74-8EA2-11C67262220A}" srcId="{4226681F-B7A0-48D8-9844-42271360E446}" destId="{CB9D180C-097E-4D3B-9DC4-D1293CBEE39B}" srcOrd="1" destOrd="0" parTransId="{733FA1A8-B9DC-4351-90EA-EDD8C0769965}" sibTransId="{8A15BCC9-AF35-439B-BF69-54AA9C0C200B}"/>
    <dgm:cxn modelId="{796C6FFD-9055-4D4F-AB80-5713C5D7AF8A}" srcId="{D1F50C6E-7747-4121-B892-8671F9720B47}" destId="{12DDAAA5-5CEA-4AC5-8422-131FAF135755}" srcOrd="3" destOrd="0" parTransId="{10C2FFF6-0E39-47BB-A9F1-670E2378B03F}" sibTransId="{BDB2339D-F039-4FAB-A3F9-A0945CE46C89}"/>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A060F9D9-569B-42B8-A8B8-0BB982A6A966}" type="presOf" srcId="{7140A1A1-084B-4332-8CBD-29B5659826A7}" destId="{D4107748-EE1C-4815-8100-F435BBAEED32}" srcOrd="0" destOrd="0"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FBFBE32-86DE-4E43-AA5E-C25CFD9AD7E9}" srcId="{D1F50C6E-7747-4121-B892-8671F9720B47}" destId="{841B4AC2-0C70-4AE6-B770-E8AA92330578}" srcOrd="2" destOrd="0" parTransId="{95468C08-BE4B-4CE0-94D6-919E3AF5FD30}" sibTransId="{DC069FCF-9F5C-43F5-9E0A-6A4865A515E8}"/>
    <dgm:cxn modelId="{FACD3759-6F97-449F-8B44-FD3A7E184EE1}" type="presOf" srcId="{D68CD979-2910-4F7A-8E34-7914B00F88B7}" destId="{4D90626B-35E9-4FCD-A2D4-3BAD3841DBB7}"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t>
        <a:bodyPr/>
        <a:lstStyle/>
        <a:p>
          <a:endParaRPr lang="en-US"/>
        </a:p>
      </dgm:t>
    </dgm:pt>
    <dgm:pt modelId="{22626FFF-1BCE-497E-9236-137E4AB749A6}" type="pres">
      <dgm:prSet presAssocID="{E473D6C4-A536-44DC-9021-C62B191E1BA0}" presName="firstNode" presStyleLbl="node1" presStyleIdx="0" presStyleCnt="7">
        <dgm:presLayoutVars>
          <dgm:bulletEnabled val="1"/>
        </dgm:presLayoutVars>
      </dgm:prSet>
      <dgm:spPr/>
      <dgm:t>
        <a:bodyPr/>
        <a:lstStyle/>
        <a:p>
          <a:endParaRPr lang="en-US"/>
        </a:p>
      </dgm:t>
    </dgm:pt>
    <dgm:pt modelId="{3F893DE1-F8DD-43E1-A9E4-FF7659F44825}" type="pres">
      <dgm:prSet presAssocID="{DB4A7F0A-F01E-400F-B891-A9ACC6351270}" presName="sibTrans" presStyleLbl="sibTrans2D1" presStyleIdx="0" presStyleCnt="6"/>
      <dgm:spPr/>
      <dgm:t>
        <a:bodyPr/>
        <a:lstStyle/>
        <a:p>
          <a:endParaRPr lang="en-US"/>
        </a:p>
      </dgm:t>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t>
        <a:bodyPr/>
        <a:lstStyle/>
        <a:p>
          <a:endParaRPr lang="en-US"/>
        </a:p>
      </dgm:t>
    </dgm:pt>
    <dgm:pt modelId="{913C3F73-9CB0-4919-B273-B464C91B1645}" type="pres">
      <dgm:prSet presAssocID="{E0BC8CA2-65C0-44E9-95D4-F4072715E266}" presName="sibTrans" presStyleLbl="sibTrans2D1" presStyleIdx="1" presStyleCnt="6"/>
      <dgm:spPr/>
      <dgm:t>
        <a:bodyPr/>
        <a:lstStyle/>
        <a:p>
          <a:endParaRPr lang="en-US"/>
        </a:p>
      </dgm:t>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t>
        <a:bodyPr/>
        <a:lstStyle/>
        <a:p>
          <a:endParaRPr lang="en-US"/>
        </a:p>
      </dgm:t>
    </dgm:pt>
    <dgm:pt modelId="{C33B0F37-F00C-42F3-A67E-FDCCB04607F2}" type="pres">
      <dgm:prSet presAssocID="{E707A490-9D26-4D44-85CC-34E55276FEE3}" presName="sibTrans" presStyleLbl="sibTrans2D1" presStyleIdx="2" presStyleCnt="6"/>
      <dgm:spPr/>
      <dgm:t>
        <a:bodyPr/>
        <a:lstStyle/>
        <a:p>
          <a:endParaRPr lang="en-US"/>
        </a:p>
      </dgm:t>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t>
        <a:bodyPr/>
        <a:lstStyle/>
        <a:p>
          <a:endParaRPr lang="en-US"/>
        </a:p>
      </dgm:t>
    </dgm:pt>
    <dgm:pt modelId="{88781349-7665-41DB-AA2C-89134366FDC5}" type="pres">
      <dgm:prSet presAssocID="{091415F5-A5DD-4248-9A87-97BE084E9E74}" presName="sibTrans" presStyleLbl="sibTrans2D1" presStyleIdx="3" presStyleCnt="6"/>
      <dgm:spPr/>
      <dgm:t>
        <a:bodyPr/>
        <a:lstStyle/>
        <a:p>
          <a:endParaRPr lang="en-US"/>
        </a:p>
      </dgm:t>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t>
        <a:bodyPr/>
        <a:lstStyle/>
        <a:p>
          <a:endParaRPr lang="en-US"/>
        </a:p>
      </dgm:t>
    </dgm:pt>
    <dgm:pt modelId="{96135080-70D6-4356-9D44-EC4036CE92A1}" type="pres">
      <dgm:prSet presAssocID="{78CEC1FE-1B61-4984-91AB-70C36D0632FE}" presName="sibTrans" presStyleLbl="sibTrans2D1" presStyleIdx="4" presStyleCnt="6"/>
      <dgm:spPr/>
      <dgm:t>
        <a:bodyPr/>
        <a:lstStyle/>
        <a:p>
          <a:endParaRPr lang="en-US"/>
        </a:p>
      </dgm:t>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t>
        <a:bodyPr/>
        <a:lstStyle/>
        <a:p>
          <a:endParaRPr lang="en-US"/>
        </a:p>
      </dgm:t>
    </dgm:pt>
    <dgm:pt modelId="{11B6D98F-DE0E-4F4B-802F-CEE8CE262303}" type="pres">
      <dgm:prSet presAssocID="{D65E5A92-924B-4848-ACAF-7418CA2BBFD3}" presName="sibTrans" presStyleLbl="sibTrans2D1" presStyleIdx="5" presStyleCnt="6"/>
      <dgm:spPr/>
      <dgm:t>
        <a:bodyPr/>
        <a:lstStyle/>
        <a:p>
          <a:endParaRPr lang="en-US"/>
        </a:p>
      </dgm:t>
    </dgm:pt>
    <dgm:pt modelId="{40448830-1EE0-4080-A09E-FBC06ADC975A}" type="pres">
      <dgm:prSet presAssocID="{2C68C913-864B-4598-937D-EE8F39AE46FD}" presName="lastNode" presStyleLbl="node1" presStyleIdx="6" presStyleCnt="7">
        <dgm:presLayoutVars>
          <dgm:bulletEnabled val="1"/>
        </dgm:presLayoutVars>
      </dgm:prSet>
      <dgm:spPr/>
      <dgm:t>
        <a:bodyPr/>
        <a:lstStyle/>
        <a:p>
          <a:endParaRPr lang="en-US"/>
        </a:p>
      </dgm:t>
    </dgm:pt>
  </dgm:ptLst>
  <dgm:cxnLst>
    <dgm:cxn modelId="{1F808E95-F0FA-49F5-BC56-99CD0A12DDF5}" type="presOf" srcId="{091415F5-A5DD-4248-9A87-97BE084E9E74}" destId="{88781349-7665-41DB-AA2C-89134366FDC5}"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23E3103B-9F43-4AF2-9F6D-8812FF97B7ED}" type="presOf" srcId="{2C68C913-864B-4598-937D-EE8F39AE46FD}" destId="{40448830-1EE0-4080-A09E-FBC06ADC975A}"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24B7B8A-D0A3-4345-840C-ACFD8FD27315}" type="presOf" srcId="{E473D6C4-A536-44DC-9021-C62B191E1BA0}" destId="{22626FFF-1BCE-497E-9236-137E4AB749A6}" srcOrd="0" destOrd="0" presId="urn:microsoft.com/office/officeart/2005/8/layout/bProcess2"/>
    <dgm:cxn modelId="{EDD45273-8DC5-43C9-A61F-BE8BDBA76940}" srcId="{1BD3AB72-5364-4567-AB10-600C8534013E}" destId="{E473D6C4-A536-44DC-9021-C62B191E1BA0}" srcOrd="0" destOrd="0" parTransId="{AD469A41-1280-457D-A2F7-EDEAF3816BF0}" sibTransId="{DB4A7F0A-F01E-400F-B891-A9ACC6351270}"/>
    <dgm:cxn modelId="{C73637B0-AB30-40BE-8527-D111FF5C9280}" type="presOf" srcId="{37367D53-1348-4AB7-AADC-3BE0EBD91D95}" destId="{097FD8A1-514F-44B9-BD0C-52B752D2126D}"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22FF5357-9001-4BE5-8540-A92109EF5CE0}" type="presOf" srcId="{DB4A7F0A-F01E-400F-B891-A9ACC6351270}" destId="{3F893DE1-F8DD-43E1-A9E4-FF7659F44825}"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EB3A682A-9AB7-4ECC-9D44-035447988AD9}" srcId="{1BD3AB72-5364-4567-AB10-600C8534013E}" destId="{2C68C913-864B-4598-937D-EE8F39AE46FD}" srcOrd="6" destOrd="0" parTransId="{C136276E-FCC8-476B-8EAC-B5D0A278DE27}" sibTransId="{545631C8-2375-4229-8682-16C7D3B53BD6}"/>
    <dgm:cxn modelId="{7B385EA8-918A-470A-9E22-4712A8FB5E0C}" type="presOf" srcId="{221965F1-7DAC-4D6C-BD8F-D24B390882A5}" destId="{D3D272F9-B202-4185-B75F-A40FCAD78F64}"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28DCF711-3699-46A1-B909-7771A7149DB3}" srcId="{1BD3AB72-5364-4567-AB10-600C8534013E}" destId="{CE649B1A-59A3-4BE0-95F8-402481D369A5}" srcOrd="3" destOrd="0" parTransId="{31D51BD0-BBC0-470C-8D6E-F821463AC5F8}" sibTransId="{091415F5-A5DD-4248-9A87-97BE084E9E74}"/>
    <dgm:cxn modelId="{06EBDC69-0DC7-4D9C-84CF-FA5B30DF3359}" type="presOf" srcId="{D65E5A92-924B-4848-ACAF-7418CA2BBFD3}" destId="{11B6D98F-DE0E-4F4B-802F-CEE8CE262303}"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t>
        <a:bodyPr/>
        <a:lstStyle/>
        <a:p>
          <a:endParaRPr lang="en-US"/>
        </a:p>
      </dgm:t>
    </dgm:pt>
    <dgm:pt modelId="{7B063A9F-C9A8-49FB-B09C-B1B4A405CF78}" type="pres">
      <dgm:prSet presAssocID="{71DBD4DB-09C5-4C10-85C9-D35777BC2BB1}" presName="node" presStyleLbl="node1" presStyleIdx="0" presStyleCnt="7">
        <dgm:presLayoutVars>
          <dgm:bulletEnabled val="1"/>
        </dgm:presLayoutVars>
      </dgm:prSet>
      <dgm:spPr/>
      <dgm:t>
        <a:bodyPr/>
        <a:lstStyle/>
        <a:p>
          <a:endParaRPr lang="en-US"/>
        </a:p>
      </dgm:t>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t>
        <a:bodyPr/>
        <a:lstStyle/>
        <a:p>
          <a:endParaRPr lang="en-US"/>
        </a:p>
      </dgm:t>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t>
        <a:bodyPr/>
        <a:lstStyle/>
        <a:p>
          <a:endParaRPr lang="en-US"/>
        </a:p>
      </dgm:t>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t>
        <a:bodyPr/>
        <a:lstStyle/>
        <a:p>
          <a:endParaRPr lang="en-US"/>
        </a:p>
      </dgm:t>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t>
        <a:bodyPr/>
        <a:lstStyle/>
        <a:p>
          <a:endParaRPr lang="en-US"/>
        </a:p>
      </dgm:t>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t>
        <a:bodyPr/>
        <a:lstStyle/>
        <a:p>
          <a:endParaRPr lang="en-US"/>
        </a:p>
      </dgm:t>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t>
        <a:bodyPr/>
        <a:lstStyle/>
        <a:p>
          <a:endParaRPr lang="en-US"/>
        </a:p>
      </dgm:t>
    </dgm:pt>
  </dgm:ptLst>
  <dgm:cxnLst>
    <dgm:cxn modelId="{304A0812-75EA-4625-B331-0F6BB4B9108B}" type="presOf" srcId="{35664618-85AB-4CA7-9A73-089C32F944EF}" destId="{CF3FECEB-6DAB-46A1-AF4C-470282B5661F}"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FA6263DF-7EB3-4FF5-9B57-34AD2C0C6DC5}" srcId="{6E56A672-D9FD-4BD5-A680-9A1614D2ACEE}" destId="{16F77140-B4B5-4B8D-B0A1-726BAEA16038}" srcOrd="1" destOrd="0" parTransId="{9ED7075D-89F5-4981-8EDD-CCC90A391BCD}" sibTransId="{03727EB8-1BAB-448C-8CB5-3262C5EA8D1B}"/>
    <dgm:cxn modelId="{CDB79436-C2B1-4BD4-A81D-EC80084445D0}" srcId="{6E56A672-D9FD-4BD5-A680-9A1614D2ACEE}" destId="{35664618-85AB-4CA7-9A73-089C32F944EF}" srcOrd="4" destOrd="0" parTransId="{34CF3847-9295-415B-B5D6-9C0D3CA7C448}" sibTransId="{DF14B055-9014-4C53-9E65-46C2875C3E63}"/>
    <dgm:cxn modelId="{CDAAFB0C-B63D-404A-AAA9-1E9DE0CC9A18}" srcId="{6E56A672-D9FD-4BD5-A680-9A1614D2ACEE}" destId="{9249762D-3AC5-4847-A159-B2411815EB7B}" srcOrd="3" destOrd="0" parTransId="{BDEEBF64-155A-4431-B10D-F478C62CC0BC}" sibTransId="{3DC9A943-5845-4F2E-AFD6-B91C67BF21E7}"/>
    <dgm:cxn modelId="{3EE7D5E3-96AD-4AFD-A045-AB674057AE5C}" srcId="{6E56A672-D9FD-4BD5-A680-9A1614D2ACEE}" destId="{1AD054B7-23EF-4F3D-8315-4171BA1F1AC6}" srcOrd="2" destOrd="0" parTransId="{B6FA4BA7-DC8D-42B4-B133-89E6BEC0DE8B}" sibTransId="{3E909FD1-107E-4178-A660-E0AAFEC87565}"/>
    <dgm:cxn modelId="{329C214B-6869-419C-9E8C-283E4EEFC750}" type="presOf" srcId="{71DBD4DB-09C5-4C10-85C9-D35777BC2BB1}" destId="{7B063A9F-C9A8-49FB-B09C-B1B4A405CF78}" srcOrd="0" destOrd="0" presId="urn:microsoft.com/office/officeart/2005/8/layout/default"/>
    <dgm:cxn modelId="{F04D8B3D-1089-4F53-8383-A37AD294485D}" type="presOf" srcId="{0004A7DF-3650-4DDC-8B8E-15FA7E4E2D9E}" destId="{72008F5A-68FB-4B21-A5B8-7EF4725ACE1A}"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956028DD-19F0-4B28-8EF1-02F11A63E496}" srcId="{6E56A672-D9FD-4BD5-A680-9A1614D2ACEE}" destId="{71DBD4DB-09C5-4C10-85C9-D35777BC2BB1}" srcOrd="0" destOrd="0" parTransId="{D9668D83-D3F6-4868-ABE8-7982CAF81615}" sibTransId="{2B32F41E-526D-4EB1-828A-955016659163}"/>
    <dgm:cxn modelId="{A9B65AB5-606F-4051-A6CD-95D99A19F71F}" type="presOf" srcId="{F5EFAC10-2322-40A5-B3A2-552CA79E2F42}" destId="{1AC09037-BCB9-4F48-8488-FC0A7E350DCC}"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t>
        <a:bodyPr/>
        <a:lstStyle/>
        <a:p>
          <a:endParaRPr lang="en-US"/>
        </a:p>
      </dgm:t>
    </dgm:pt>
    <dgm:pt modelId="{FAC60772-AFFA-49AC-87B9-5EC36B1DFFA4}" type="pres">
      <dgm:prSet presAssocID="{9E38C7C7-936E-4374-A529-0F44E26BDE52}" presName="firstNode" presStyleLbl="node1" presStyleIdx="0" presStyleCnt="7">
        <dgm:presLayoutVars>
          <dgm:bulletEnabled val="1"/>
        </dgm:presLayoutVars>
      </dgm:prSet>
      <dgm:spPr/>
      <dgm:t>
        <a:bodyPr/>
        <a:lstStyle/>
        <a:p>
          <a:endParaRPr lang="en-US"/>
        </a:p>
      </dgm:t>
    </dgm:pt>
    <dgm:pt modelId="{BB0937C7-8AD8-41D4-9BAD-B3D5DDDA9E0B}" type="pres">
      <dgm:prSet presAssocID="{B224F8D0-8F08-46FD-A9CE-824EBDDF4C13}" presName="sibTrans" presStyleLbl="sibTrans2D1" presStyleIdx="0" presStyleCnt="6"/>
      <dgm:spPr/>
      <dgm:t>
        <a:bodyPr/>
        <a:lstStyle/>
        <a:p>
          <a:endParaRPr lang="en-US"/>
        </a:p>
      </dgm:t>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t>
        <a:bodyPr/>
        <a:lstStyle/>
        <a:p>
          <a:endParaRPr lang="en-US"/>
        </a:p>
      </dgm:t>
    </dgm:pt>
    <dgm:pt modelId="{DCE3CF86-3D78-4B65-9761-FAC5361CB4F4}" type="pres">
      <dgm:prSet presAssocID="{7476BC2E-E933-408D-A072-18CC3F5EA68A}" presName="sibTrans" presStyleLbl="sibTrans2D1" presStyleIdx="1" presStyleCnt="6"/>
      <dgm:spPr/>
      <dgm:t>
        <a:bodyPr/>
        <a:lstStyle/>
        <a:p>
          <a:endParaRPr lang="en-US"/>
        </a:p>
      </dgm:t>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t>
        <a:bodyPr/>
        <a:lstStyle/>
        <a:p>
          <a:endParaRPr lang="en-US"/>
        </a:p>
      </dgm:t>
    </dgm:pt>
    <dgm:pt modelId="{4C2D5748-334A-42E5-8AD3-0F90C2BA446D}" type="pres">
      <dgm:prSet presAssocID="{4E8EBA39-17F9-4EA2-924F-AA9A241CB178}" presName="sibTrans" presStyleLbl="sibTrans2D1" presStyleIdx="2" presStyleCnt="6"/>
      <dgm:spPr/>
      <dgm:t>
        <a:bodyPr/>
        <a:lstStyle/>
        <a:p>
          <a:endParaRPr lang="en-US"/>
        </a:p>
      </dgm:t>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t>
        <a:bodyPr/>
        <a:lstStyle/>
        <a:p>
          <a:endParaRPr lang="en-US"/>
        </a:p>
      </dgm:t>
    </dgm:pt>
    <dgm:pt modelId="{823B6E69-15FE-4B0B-BB48-399F7B687F04}" type="pres">
      <dgm:prSet presAssocID="{07E14F72-DF03-4ACD-9959-4D764DB6F3BC}" presName="sibTrans" presStyleLbl="sibTrans2D1" presStyleIdx="3" presStyleCnt="6"/>
      <dgm:spPr/>
      <dgm:t>
        <a:bodyPr/>
        <a:lstStyle/>
        <a:p>
          <a:endParaRPr lang="en-US"/>
        </a:p>
      </dgm:t>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t>
        <a:bodyPr/>
        <a:lstStyle/>
        <a:p>
          <a:endParaRPr lang="en-US"/>
        </a:p>
      </dgm:t>
    </dgm:pt>
    <dgm:pt modelId="{C691B4B5-DC4C-44B4-937D-E21B76159584}" type="pres">
      <dgm:prSet presAssocID="{07954FB2-8285-4F38-AAF2-296D78F2D6A8}" presName="sibTrans" presStyleLbl="sibTrans2D1" presStyleIdx="4" presStyleCnt="6"/>
      <dgm:spPr/>
      <dgm:t>
        <a:bodyPr/>
        <a:lstStyle/>
        <a:p>
          <a:endParaRPr lang="en-US"/>
        </a:p>
      </dgm:t>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t>
        <a:bodyPr/>
        <a:lstStyle/>
        <a:p>
          <a:endParaRPr lang="en-US"/>
        </a:p>
      </dgm:t>
    </dgm:pt>
    <dgm:pt modelId="{351E20BA-7B81-4DE8-B07C-A3FF0A542B78}" type="pres">
      <dgm:prSet presAssocID="{756DBBFA-000F-4A0D-8D57-82E5DDD3B70C}" presName="sibTrans" presStyleLbl="sibTrans2D1" presStyleIdx="5" presStyleCnt="6"/>
      <dgm:spPr/>
      <dgm:t>
        <a:bodyPr/>
        <a:lstStyle/>
        <a:p>
          <a:endParaRPr lang="en-US"/>
        </a:p>
      </dgm:t>
    </dgm:pt>
    <dgm:pt modelId="{2A0775E4-CEF8-45B0-BADD-F4DF228AED7D}" type="pres">
      <dgm:prSet presAssocID="{FD1F08E7-59FE-4A68-AE2B-70AED3E332D0}" presName="lastNode" presStyleLbl="node1" presStyleIdx="6" presStyleCnt="7">
        <dgm:presLayoutVars>
          <dgm:bulletEnabled val="1"/>
        </dgm:presLayoutVars>
      </dgm:prSet>
      <dgm:spPr/>
      <dgm:t>
        <a:bodyPr/>
        <a:lstStyle/>
        <a:p>
          <a:endParaRPr lang="en-US"/>
        </a:p>
      </dgm:t>
    </dgm:pt>
  </dgm:ptLst>
  <dgm:cxnLst>
    <dgm:cxn modelId="{8121F1E1-1D2C-44A0-B6E9-971BAEA8BD1D}" type="presOf" srcId="{7CD8833A-F729-40DD-A2FB-D4E5F2A8A0C2}" destId="{387DAD4C-C3E3-4D04-AF1A-62A0B93C4E94}"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58CDA80B-E78C-4E12-83C9-9E87353A1F8A}" type="presOf" srcId="{EA6C97DF-65AA-4557-99B0-ED80123498DB}" destId="{126B26DB-5631-4CDB-91CB-7DE3AC826853}"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BEF37C74-A517-4523-820B-DBCFEA175123}" type="presOf" srcId="{FD1F08E7-59FE-4A68-AE2B-70AED3E332D0}" destId="{2A0775E4-CEF8-45B0-BADD-F4DF228AED7D}" srcOrd="0" destOrd="0" presId="urn:microsoft.com/office/officeart/2005/8/layout/bProcess2"/>
    <dgm:cxn modelId="{A9848DFE-3EFC-4050-A71D-E47619884C2F}" srcId="{7CD8833A-F729-40DD-A2FB-D4E5F2A8A0C2}" destId="{69E21A22-F392-440E-9D0A-A7111AFDAC2A}" srcOrd="2" destOrd="0" parTransId="{9D068133-33A5-4EAE-B1A5-F7667F2EE084}" sibTransId="{4E8EBA39-17F9-4EA2-924F-AA9A241CB178}"/>
    <dgm:cxn modelId="{D928BA40-C969-4CCD-8BB1-8F3A161E029C}" type="presOf" srcId="{7476BC2E-E933-408D-A072-18CC3F5EA68A}" destId="{DCE3CF86-3D78-4B65-9761-FAC5361CB4F4}"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6E82CEBA-CDB5-4788-8801-65F7D44920B7}" type="presOf" srcId="{C5FF45BD-14FB-485C-9A3E-C27D0065D966}" destId="{E900F7FD-B659-45D6-BC6A-539106EB8F8B}"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8E4CBE1E-6502-4351-AAF8-D26F7ED8BE23}" type="presOf" srcId="{B224F8D0-8F08-46FD-A9CE-824EBDDF4C13}" destId="{BB0937C7-8AD8-41D4-9BAD-B3D5DDDA9E0B}"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DBCA6084-EF2B-4406-8962-7EFC12281469}" type="presOf" srcId="{C9C04E1A-BACC-4BA7-82AB-F93F5BC0D2DF}" destId="{467B8A98-E91C-451F-833B-AC9706CFDE37}"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26022B1C-77F0-40A2-B053-755C1AA2A120}" srcId="{7CD8833A-F729-40DD-A2FB-D4E5F2A8A0C2}" destId="{EA6C97DF-65AA-4557-99B0-ED80123498DB}" srcOrd="3" destOrd="0" parTransId="{38B1A61E-0CA8-4299-A521-C8043ADD0DC7}" sibTransId="{07E14F72-DF03-4ACD-9959-4D764DB6F3BC}"/>
    <dgm:cxn modelId="{54D8F7D1-9588-4D30-A8E4-5FE6B09758F6}" type="presOf" srcId="{69E21A22-F392-440E-9D0A-A7111AFDAC2A}" destId="{0D555411-D11D-482C-8723-6683D94C197C}"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6F7AEF0D-8252-44D8-B1AF-EAFEFDB41F6A}" type="presOf" srcId="{9E38C7C7-936E-4374-A529-0F44E26BDE52}" destId="{FAC60772-AFFA-49AC-87B9-5EC36B1DFFA4}" srcOrd="0" destOrd="0" presId="urn:microsoft.com/office/officeart/2005/8/layout/bProcess2"/>
    <dgm:cxn modelId="{FB465E16-5CD0-4378-A6EB-F9DD13CEA40D}" type="presOf" srcId="{756DBBFA-000F-4A0D-8D57-82E5DDD3B70C}" destId="{351E20BA-7B81-4DE8-B07C-A3FF0A542B78}"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11/14/2019</a:t>
            </a:fld>
            <a:endParaRPr lang="en-US" dirty="0"/>
          </a:p>
        </p:txBody>
      </p:sp>
      <p:sp>
        <p:nvSpPr>
          <p:cNvPr id="4" name="Footer Placeholder 3">
            <a:extLst>
              <a:ext uri="{FF2B5EF4-FFF2-40B4-BE49-F238E27FC236}">
                <a16:creationId xmlns:a16="http://schemas.microsoft.com/office/drawing/2014/main" xmlns=""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11/14/2019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y.vertica.com/docs/8.1.x/HTML/index.htm#Authoring/AnalyzingData/MachineLearning/MachineLearning.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100" b="1" i="0" kern="1200" dirty="0">
                <a:solidFill>
                  <a:schemeClr val="tx1"/>
                </a:solidFill>
                <a:effectLst/>
                <a:latin typeface="+mn-lt"/>
                <a:ea typeface="+mn-ea"/>
                <a:cs typeface="+mn-cs"/>
              </a:rPr>
              <a:t>In-Memory Processing</a:t>
            </a:r>
          </a:p>
          <a:p>
            <a:r>
              <a:rPr lang="en-US" sz="1100" b="0" i="0" kern="1200" dirty="0">
                <a:solidFill>
                  <a:schemeClr val="tx1"/>
                </a:solidFill>
                <a:effectLst/>
                <a:latin typeface="+mn-lt"/>
                <a:ea typeface="+mn-ea"/>
                <a:cs typeface="+mn-cs"/>
              </a:rPr>
              <a:t>Vertica is built with an MPP architecture. Its execution engine is highly scalable for a one-pass algorithms like SQL queries. However, machine learning algorithms tend to be iterative, which means we know a priori that we can take advantage of caching to prevent repeated reads from disk. For that reason, Vertica has introduced memory blobs, which cache training data in the format most appropriate for an algorithm. The memory blobs are also used to store intermediate data that needs to be passed from iteration to iteration. The user can control how much memory is reserved for the memory blobs through the resource manager, and data that can’t fit in memory or that exceeds its resource budget automatically spills to disk. This allows machine learning queries to run even on systems with limited resources.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Optimized Parallelism</a:t>
            </a:r>
          </a:p>
          <a:p>
            <a:r>
              <a:rPr lang="en-US" sz="1100" b="0" i="0" kern="1200" dirty="0">
                <a:solidFill>
                  <a:schemeClr val="tx1"/>
                </a:solidFill>
                <a:effectLst/>
                <a:latin typeface="+mn-lt"/>
                <a:ea typeface="+mn-ea"/>
                <a:cs typeface="+mn-cs"/>
              </a:rPr>
              <a:t>Machine learning algorithms are CPU-bound most of the time. To improve the algorithms’ speed, it’s important to parallelize computation. Machine learning algorithms rely on Vertica’s built-in mechanism for deciding query parallelism to ensure that our queries are efficient without overly encroaching on the resources of other queries in the system. This way, Vertica balances resources intelligently between concurrent queries, including machine learning queries, in a multi-user environment.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Distributed Model Storage</a:t>
            </a:r>
          </a:p>
          <a:p>
            <a:r>
              <a:rPr lang="en-US" sz="1100" b="0" i="0" kern="1200" dirty="0">
                <a:solidFill>
                  <a:schemeClr val="tx1"/>
                </a:solidFill>
                <a:effectLst/>
                <a:latin typeface="+mn-lt"/>
                <a:ea typeface="+mn-ea"/>
                <a:cs typeface="+mn-cs"/>
              </a:rPr>
              <a:t>Machine learning models are stored as files replicated across the cluster in Vertica’s own distributed file system (DFS). The models are expressed in Vertica’s native format for fast access. Over time, a large number of models may be accumulated. To make it easy to manage models, models are created as native Vertica objects that support the same level of access control as tables and a familiar SQL syntax for listing, altering, and dropping them.</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State-of-the-art Distributed Machine Learning Algorithms</a:t>
            </a:r>
          </a:p>
          <a:p>
            <a:r>
              <a:rPr lang="en-US" sz="1100" b="0" i="0" kern="1200" dirty="0">
                <a:solidFill>
                  <a:schemeClr val="tx1"/>
                </a:solidFill>
                <a:effectLst/>
                <a:latin typeface="+mn-lt"/>
                <a:ea typeface="+mn-ea"/>
                <a:cs typeface="+mn-cs"/>
              </a:rPr>
              <a:t>Researchers and developers are constantly improving existing distributed machine learning algorithms and developing new ones. For every algorithm that we have introduced, we’ve researched the latest advancements from the industry and tailored the implementation to Vertica’s infrastructure. Thanks to Vertica’s column store, projections, and data compression, analytics functions, such as COUNT, AVG, MIN/MAX, are extremely efficient. They have become the building blocks of many of the data preparation functions, such as normalization and missing value imputation. For some functions, like percentile and count distinct that are computationally expensive by nature, approximate versions were developed to speed them up. </a:t>
            </a:r>
            <a:r>
              <a:rPr lang="en-US" dirty="0"/>
              <a:t/>
            </a:r>
            <a:br>
              <a:rPr lang="en-US" dirty="0"/>
            </a:br>
            <a:r>
              <a:rPr lang="en-US" dirty="0"/>
              <a:t/>
            </a:r>
            <a:br>
              <a:rPr lang="en-US" dirty="0"/>
            </a:br>
            <a:r>
              <a:rPr lang="en-US" sz="1100" b="0" i="0" kern="1200" dirty="0">
                <a:solidFill>
                  <a:schemeClr val="tx1"/>
                </a:solidFill>
                <a:effectLst/>
                <a:latin typeface="+mn-lt"/>
                <a:ea typeface="+mn-ea"/>
                <a:cs typeface="+mn-cs"/>
              </a:rPr>
              <a:t>The design approaches mentioned above have made Vertica machine learning scalable and fast. If you haven’t tried Vertica machine learning yet, it is easy to start. Machine learning is built into Vertica by default. No installation or configuration is required. You can read more about Vertica machine learning in the </a:t>
            </a:r>
            <a:r>
              <a:rPr lang="en-US" sz="1100" b="0" i="0" u="none" strike="noStrike" kern="1200" dirty="0">
                <a:solidFill>
                  <a:schemeClr val="tx1"/>
                </a:solidFill>
                <a:effectLst/>
                <a:latin typeface="+mn-lt"/>
                <a:ea typeface="+mn-ea"/>
                <a:cs typeface="+mn-cs"/>
                <a:hlinkClick r:id="rId3"/>
              </a:rPr>
              <a:t>Vertica documentation</a:t>
            </a:r>
            <a:r>
              <a:rPr lang="en-US" sz="11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25</a:t>
            </a:fld>
            <a:endParaRPr lang="uk-UA"/>
          </a:p>
        </p:txBody>
      </p:sp>
    </p:spTree>
    <p:extLst>
      <p:ext uri="{BB962C8B-B14F-4D97-AF65-F5344CB8AC3E}">
        <p14:creationId xmlns:p14="http://schemas.microsoft.com/office/powerpoint/2010/main" val="25841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64</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63332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xmlns=""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xmlns=""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xmlns=""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xmlns=""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xmlns=""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xmlns=""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xmlns=""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xmlns=""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xmlns=""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xmlns=""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xmlns=""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xmlns=""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xmlns=""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xmlns=""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xmlns=""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xmlns=""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xmlns=""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xmlns=""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xmlns=""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xmlns=""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xmlns=""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xmlns=""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xmlns=""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xmlns=""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xmlns=""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xmlns=""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xmlns=""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xmlns=""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xmlns=""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xmlns=""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xmlns=""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xmlns=""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xmlns=""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xmlns=""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xmlns=""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xmlns=""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xmlns=""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xmlns=""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xmlns=""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xmlns=""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xmlns=""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xmlns=""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xmlns=""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xmlns=""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xmlns=""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xmlns=""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xmlns=""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xmlns=""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xmlns=""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xmlns=""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xmlns=""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xmlns=""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xmlns=""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xmlns=""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xmlns=""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xmlns=""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xmlns=""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xmlns=""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xmlns=""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xmlns=""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xmlns=""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xmlns=""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xmlns=""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xmlns=""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xmlns=""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xmlns=""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xmlns=""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xmlns=""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xmlns=""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xmlns=""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xmlns=""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xmlns=""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xmlns=""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xmlns=""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xmlns=""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xmlns=""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xmlns=""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xmlns=""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xmlns=""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xmlns=""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xmlns=""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xmlns=""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xmlns=""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xmlns=""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xmlns=""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xmlns=""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xmlns=""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xmlns=""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xmlns=""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xmlns=""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xmlns=""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xmlns=""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xmlns=""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xmlns=""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xmlns=""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xmlns=""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xmlns=""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xmlns=""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xmlns=""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xmlns=""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xmlns=""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xmlns=""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xmlns=""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xmlns=""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xmlns=""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xmlns=""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xmlns=""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xmlns=""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11/14/2019</a:t>
            </a:fld>
            <a:endParaRPr lang="en-US" noProof="0" dirty="0"/>
          </a:p>
        </p:txBody>
      </p:sp>
      <p:sp>
        <p:nvSpPr>
          <p:cNvPr id="5" name="Footer Placeholder 4">
            <a:extLst>
              <a:ext uri="{FF2B5EF4-FFF2-40B4-BE49-F238E27FC236}">
                <a16:creationId xmlns:a16="http://schemas.microsoft.com/office/drawing/2014/main" xmlns=""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xmlns=""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3.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1.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9.sv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5.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xmlns=""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xmlns=""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xmlns=""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xmlns=""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xmlns=""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xmlns=""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xmlns=""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xmlns=""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xmlns=""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xmlns=""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xmlns=""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xmlns=""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xmlns=""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xmlns=""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xmlns=""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xmlns=""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xmlns=""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xmlns=""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xmlns=""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xmlns=""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xmlns=""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xmlns=""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xmlns=""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xmlns=""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xmlns=""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xmlns=""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xmlns=""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xmlns=""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xmlns=""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xmlns=""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xmlns=""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xmlns=""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xmlns=""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xmlns=""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xmlns=""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xmlns=""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xmlns=""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xmlns=""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xmlns=""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xmlns=""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xmlns=""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xmlns=""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xmlns=""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xmlns=""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xmlns=""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xmlns=""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xmlns=""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xmlns=""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xmlns=""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xmlns=""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xmlns=""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xmlns=""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xmlns=""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8"/>
            <a:ext cx="4896973"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smtClean="0"/>
              <a:t>Explore Data Details</a:t>
            </a:r>
          </a:p>
          <a:p>
            <a:r>
              <a:rPr lang="en-US" sz="2800" dirty="0" smtClean="0"/>
              <a:t>Feature Development</a:t>
            </a:r>
          </a:p>
          <a:p>
            <a:r>
              <a:rPr lang="en-US" sz="2800" dirty="0" smtClean="0"/>
              <a:t>Initial Model Exploration</a:t>
            </a:r>
            <a:endParaRPr lang="en-US" sz="2800" dirty="0"/>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50784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7206118" y="27981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70" name="Rounded Rectangle 69"/>
          <p:cNvSpPr/>
          <p:nvPr/>
        </p:nvSpPr>
        <p:spPr>
          <a:xfrm>
            <a:off x="7053718" y="26457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uk-UA" smtClean="0">
                <a:solidFill>
                  <a:srgbClr val="FFFFFF">
                    <a:lumMod val="50000"/>
                  </a:srgbClr>
                </a:solidFill>
              </a:rPr>
              <a:pPr/>
              <a:t>25</a:t>
            </a:fld>
            <a:endParaRPr lang="uk-UA" dirty="0">
              <a:solidFill>
                <a:srgbClr val="FFFFFF">
                  <a:lumMod val="50000"/>
                </a:srgbClr>
              </a:solidFill>
            </a:endParaRPr>
          </a:p>
        </p:txBody>
      </p:sp>
      <p:sp>
        <p:nvSpPr>
          <p:cNvPr id="5" name="Rectangle 4"/>
          <p:cNvSpPr/>
          <p:nvPr/>
        </p:nvSpPr>
        <p:spPr bwMode="ltGray">
          <a:xfrm>
            <a:off x="552036" y="2574991"/>
            <a:ext cx="3961859" cy="368766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endParaRPr lang="en-US" dirty="0">
              <a:solidFill>
                <a:prstClr val="white"/>
              </a:solidFill>
              <a:latin typeface="Arial" charset="0"/>
              <a:ea typeface="Arial" charset="0"/>
              <a:cs typeface="Arial" charset="0"/>
            </a:endParaRPr>
          </a:p>
        </p:txBody>
      </p:sp>
      <p:sp>
        <p:nvSpPr>
          <p:cNvPr id="6" name="TextBox 5"/>
          <p:cNvSpPr txBox="1"/>
          <p:nvPr/>
        </p:nvSpPr>
        <p:spPr>
          <a:xfrm>
            <a:off x="1532213" y="4609721"/>
            <a:ext cx="2784791"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Distributed model storage</a:t>
            </a:r>
          </a:p>
        </p:txBody>
      </p:sp>
      <p:sp>
        <p:nvSpPr>
          <p:cNvPr id="7" name="TextBox 6"/>
          <p:cNvSpPr txBox="1"/>
          <p:nvPr/>
        </p:nvSpPr>
        <p:spPr>
          <a:xfrm>
            <a:off x="1527297" y="3711103"/>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Optimized parallelism</a:t>
            </a:r>
          </a:p>
        </p:txBody>
      </p:sp>
      <p:sp>
        <p:nvSpPr>
          <p:cNvPr id="8" name="TextBox 7"/>
          <p:cNvSpPr txBox="1"/>
          <p:nvPr/>
        </p:nvSpPr>
        <p:spPr>
          <a:xfrm>
            <a:off x="1482736" y="5522095"/>
            <a:ext cx="2834268"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State-of-the-art Distributed Machine Learning Algorithms</a:t>
            </a:r>
          </a:p>
        </p:txBody>
      </p:sp>
      <p:sp>
        <p:nvSpPr>
          <p:cNvPr id="21" name="TextBox 20"/>
          <p:cNvSpPr txBox="1"/>
          <p:nvPr/>
        </p:nvSpPr>
        <p:spPr>
          <a:xfrm>
            <a:off x="1480200" y="2929956"/>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In Memory processing</a:t>
            </a:r>
          </a:p>
        </p:txBody>
      </p:sp>
      <p:sp>
        <p:nvSpPr>
          <p:cNvPr id="9" name="Can 8"/>
          <p:cNvSpPr/>
          <p:nvPr/>
        </p:nvSpPr>
        <p:spPr>
          <a:xfrm>
            <a:off x="5251885"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6010942"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770000"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7965046"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1488" y="5348717"/>
            <a:ext cx="423569" cy="369332"/>
          </a:xfrm>
          <a:prstGeom prst="rect">
            <a:avLst/>
          </a:prstGeom>
        </p:spPr>
        <p:txBody>
          <a:bodyPr vert="horz" wrap="square" lIns="91440" tIns="45720" rIns="91440" bIns="45720" rtlCol="0" anchor="t" anchorCtr="0">
            <a:spAutoFit/>
          </a:bodyPr>
          <a:lstStyle/>
          <a:p>
            <a:pPr algn="ctr"/>
            <a:r>
              <a:rPr lang="mr-IN" b="1" dirty="0">
                <a:solidFill>
                  <a:schemeClr val="bg1">
                    <a:lumMod val="50000"/>
                  </a:schemeClr>
                </a:solidFill>
                <a:latin typeface="+mn-lt"/>
                <a:ea typeface="Roboto Light" charset="0"/>
                <a:cs typeface="Roboto Light" charset="0"/>
              </a:rPr>
              <a:t>…</a:t>
            </a:r>
            <a:r>
              <a:rPr lang="es-ES" b="1" dirty="0">
                <a:solidFill>
                  <a:schemeClr val="bg1">
                    <a:lumMod val="50000"/>
                  </a:schemeClr>
                </a:solidFill>
                <a:latin typeface="+mn-lt"/>
                <a:ea typeface="Roboto Light" charset="0"/>
                <a:cs typeface="Roboto Light" charset="0"/>
              </a:rPr>
              <a:t>.</a:t>
            </a:r>
            <a:endParaRPr lang="en-US" b="1" dirty="0">
              <a:solidFill>
                <a:schemeClr val="bg1">
                  <a:lumMod val="50000"/>
                </a:schemeClr>
              </a:solidFill>
              <a:latin typeface="+mn-lt"/>
              <a:ea typeface="Roboto Light" charset="0"/>
              <a:cs typeface="Roboto Light" charset="0"/>
            </a:endParaRPr>
          </a:p>
        </p:txBody>
      </p:sp>
      <p:cxnSp>
        <p:nvCxnSpPr>
          <p:cNvPr id="12" name="Elbow Connector 11"/>
          <p:cNvCxnSpPr>
            <a:stCxn id="9" idx="3"/>
            <a:endCxn id="15" idx="3"/>
          </p:cNvCxnSpPr>
          <p:nvPr/>
        </p:nvCxnSpPr>
        <p:spPr>
          <a:xfrm rot="16200000" flipH="1">
            <a:off x="5912383" y="5482660"/>
            <a:ext cx="9560" cy="759057"/>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16" idx="3"/>
          </p:cNvCxnSpPr>
          <p:nvPr/>
        </p:nvCxnSpPr>
        <p:spPr>
          <a:xfrm rot="5400000" flipH="1" flipV="1">
            <a:off x="6671441" y="5482660"/>
            <a:ext cx="9560" cy="759058"/>
          </a:xfrm>
          <a:prstGeom prst="bentConnector3">
            <a:avLst>
              <a:gd name="adj1" fmla="val -23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3"/>
          </p:cNvCxnSpPr>
          <p:nvPr/>
        </p:nvCxnSpPr>
        <p:spPr>
          <a:xfrm rot="16200000" flipH="1">
            <a:off x="7648493" y="5264666"/>
            <a:ext cx="9560" cy="1195046"/>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286520" y="1792670"/>
            <a:ext cx="2743278" cy="2950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a:t>
            </a:r>
          </a:p>
          <a:p>
            <a:pPr algn="ctr"/>
            <a:r>
              <a:rPr lang="en-US" dirty="0"/>
              <a:t>Logistic Regression</a:t>
            </a:r>
          </a:p>
          <a:p>
            <a:pPr algn="ctr"/>
            <a:r>
              <a:rPr lang="en-US" dirty="0"/>
              <a:t>K-Means</a:t>
            </a:r>
          </a:p>
          <a:p>
            <a:pPr algn="ctr"/>
            <a:r>
              <a:rPr lang="en-US" dirty="0"/>
              <a:t>Naïve Bayes</a:t>
            </a:r>
          </a:p>
          <a:p>
            <a:pPr algn="ctr"/>
            <a:r>
              <a:rPr lang="en-US" dirty="0"/>
              <a:t>SVM</a:t>
            </a:r>
          </a:p>
          <a:p>
            <a:pPr algn="ctr"/>
            <a:r>
              <a:rPr lang="en-US" dirty="0"/>
              <a:t>Random </a:t>
            </a:r>
            <a:r>
              <a:rPr lang="en-US" dirty="0" smtClean="0"/>
              <a:t>Forest</a:t>
            </a:r>
          </a:p>
          <a:p>
            <a:pPr algn="ctr"/>
            <a:endParaRPr lang="en-US" dirty="0" smtClean="0"/>
          </a:p>
          <a:p>
            <a:pPr algn="ctr"/>
            <a:r>
              <a:rPr lang="en-US" b="1" dirty="0" smtClean="0">
                <a:solidFill>
                  <a:srgbClr val="FFFF00"/>
                </a:solidFill>
              </a:rPr>
              <a:t>Custom Model</a:t>
            </a:r>
          </a:p>
          <a:p>
            <a:pPr algn="ctr"/>
            <a:r>
              <a:rPr lang="en-US" b="1" dirty="0" smtClean="0">
                <a:solidFill>
                  <a:srgbClr val="FFFF00"/>
                </a:solidFill>
              </a:rPr>
              <a:t>(C++, Java, Python, R)</a:t>
            </a:r>
            <a:endParaRPr lang="en-US" b="1" dirty="0">
              <a:solidFill>
                <a:srgbClr val="FFFF00"/>
              </a:solidFill>
            </a:endParaRPr>
          </a:p>
        </p:txBody>
      </p:sp>
      <p:sp>
        <p:nvSpPr>
          <p:cNvPr id="31" name="Rectangle 30"/>
          <p:cNvSpPr/>
          <p:nvPr/>
        </p:nvSpPr>
        <p:spPr>
          <a:xfrm>
            <a:off x="9277816" y="4915784"/>
            <a:ext cx="2743278" cy="3948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predict </a:t>
            </a:r>
            <a:r>
              <a:rPr lang="en-US"/>
              <a:t>and evaluate</a:t>
            </a:r>
            <a:endParaRPr lang="en-US" dirty="0"/>
          </a:p>
        </p:txBody>
      </p:sp>
      <p:sp>
        <p:nvSpPr>
          <p:cNvPr id="32" name="Rectangle 31"/>
          <p:cNvSpPr/>
          <p:nvPr/>
        </p:nvSpPr>
        <p:spPr>
          <a:xfrm>
            <a:off x="9277816" y="5410680"/>
            <a:ext cx="2743278" cy="3948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management</a:t>
            </a:r>
          </a:p>
        </p:txBody>
      </p:sp>
      <p:sp>
        <p:nvSpPr>
          <p:cNvPr id="33" name="Rectangle 32"/>
          <p:cNvSpPr/>
          <p:nvPr/>
        </p:nvSpPr>
        <p:spPr>
          <a:xfrm>
            <a:off x="9277816" y="5860955"/>
            <a:ext cx="2743278" cy="3948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34" name="TextBox 33"/>
          <p:cNvSpPr txBox="1"/>
          <p:nvPr/>
        </p:nvSpPr>
        <p:spPr>
          <a:xfrm>
            <a:off x="5227404" y="6299324"/>
            <a:ext cx="3370779" cy="295792"/>
          </a:xfrm>
          <a:prstGeom prst="rect">
            <a:avLst/>
          </a:prstGeom>
          <a:noFill/>
        </p:spPr>
        <p:txBody>
          <a:bodyPr wrap="none" lIns="0" tIns="0" rIns="0" bIns="0" rtlCol="0" anchor="ctr">
            <a:noAutofit/>
          </a:bodyPr>
          <a:lstStyle/>
          <a:p>
            <a:pPr algn="ctr">
              <a:lnSpc>
                <a:spcPct val="90000"/>
              </a:lnSpc>
            </a:pPr>
            <a:r>
              <a:rPr lang="en-US" dirty="0">
                <a:solidFill>
                  <a:prstClr val="black"/>
                </a:solidFill>
                <a:latin typeface="Arial" charset="0"/>
                <a:ea typeface="Arial" charset="0"/>
                <a:cs typeface="Arial" charset="0"/>
              </a:rPr>
              <a:t>MPP </a:t>
            </a:r>
            <a:r>
              <a:rPr lang="en-US">
                <a:solidFill>
                  <a:prstClr val="black"/>
                </a:solidFill>
                <a:latin typeface="Arial" charset="0"/>
                <a:ea typeface="Arial" charset="0"/>
                <a:cs typeface="Arial" charset="0"/>
              </a:rPr>
              <a:t>distributed cluster</a:t>
            </a:r>
            <a:endParaRPr lang="en-US" dirty="0">
              <a:solidFill>
                <a:prstClr val="black"/>
              </a:solidFill>
              <a:latin typeface="Arial" charset="0"/>
              <a:ea typeface="Arial" charset="0"/>
              <a:cs typeface="Arial" charset="0"/>
            </a:endParaRPr>
          </a:p>
        </p:txBody>
      </p:sp>
      <p:grpSp>
        <p:nvGrpSpPr>
          <p:cNvPr id="35" name="Group 34"/>
          <p:cNvGrpSpPr>
            <a:grpSpLocks noChangeAspect="1"/>
          </p:cNvGrpSpPr>
          <p:nvPr/>
        </p:nvGrpSpPr>
        <p:grpSpPr>
          <a:xfrm>
            <a:off x="765098" y="2929956"/>
            <a:ext cx="466712" cy="466714"/>
            <a:chOff x="4797924" y="8570090"/>
            <a:chExt cx="430431" cy="430432"/>
          </a:xfrm>
        </p:grpSpPr>
        <p:sp>
          <p:nvSpPr>
            <p:cNvPr id="36" name="Freeform 76"/>
            <p:cNvSpPr>
              <a:spLocks noChangeArrowheads="1"/>
            </p:cNvSpPr>
            <p:nvPr/>
          </p:nvSpPr>
          <p:spPr bwMode="auto">
            <a:xfrm>
              <a:off x="4797924" y="8570090"/>
              <a:ext cx="430431" cy="430432"/>
            </a:xfrm>
            <a:custGeom>
              <a:avLst/>
              <a:gdLst>
                <a:gd name="T0" fmla="*/ 884 w 885"/>
                <a:gd name="T1" fmla="*/ 443 h 887"/>
                <a:gd name="T2" fmla="*/ 884 w 885"/>
                <a:gd name="T3" fmla="*/ 443 h 887"/>
                <a:gd name="T4" fmla="*/ 441 w 885"/>
                <a:gd name="T5" fmla="*/ 886 h 887"/>
                <a:gd name="T6" fmla="*/ 0 w 885"/>
                <a:gd name="T7" fmla="*/ 443 h 887"/>
                <a:gd name="T8" fmla="*/ 441 w 885"/>
                <a:gd name="T9" fmla="*/ 0 h 887"/>
                <a:gd name="T10" fmla="*/ 884 w 885"/>
                <a:gd name="T11" fmla="*/ 443 h 887"/>
              </a:gdLst>
              <a:ahLst/>
              <a:cxnLst>
                <a:cxn ang="0">
                  <a:pos x="T0" y="T1"/>
                </a:cxn>
                <a:cxn ang="0">
                  <a:pos x="T2" y="T3"/>
                </a:cxn>
                <a:cxn ang="0">
                  <a:pos x="T4" y="T5"/>
                </a:cxn>
                <a:cxn ang="0">
                  <a:pos x="T6" y="T7"/>
                </a:cxn>
                <a:cxn ang="0">
                  <a:pos x="T8" y="T9"/>
                </a:cxn>
                <a:cxn ang="0">
                  <a:pos x="T10" y="T11"/>
                </a:cxn>
              </a:cxnLst>
              <a:rect l="0" t="0" r="r" b="b"/>
              <a:pathLst>
                <a:path w="885" h="887">
                  <a:moveTo>
                    <a:pt x="884" y="443"/>
                  </a:moveTo>
                  <a:lnTo>
                    <a:pt x="884" y="443"/>
                  </a:lnTo>
                  <a:cubicBezTo>
                    <a:pt x="884" y="687"/>
                    <a:pt x="686" y="886"/>
                    <a:pt x="441" y="886"/>
                  </a:cubicBezTo>
                  <a:cubicBezTo>
                    <a:pt x="197" y="886"/>
                    <a:pt x="0" y="687"/>
                    <a:pt x="0" y="443"/>
                  </a:cubicBezTo>
                  <a:cubicBezTo>
                    <a:pt x="0" y="199"/>
                    <a:pt x="197" y="0"/>
                    <a:pt x="441" y="0"/>
                  </a:cubicBezTo>
                  <a:cubicBezTo>
                    <a:pt x="686" y="0"/>
                    <a:pt x="884" y="199"/>
                    <a:pt x="884" y="443"/>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28"/>
            <p:cNvSpPr>
              <a:spLocks noChangeArrowheads="1"/>
            </p:cNvSpPr>
            <p:nvPr/>
          </p:nvSpPr>
          <p:spPr bwMode="auto">
            <a:xfrm>
              <a:off x="4870733" y="8707143"/>
              <a:ext cx="284812" cy="156327"/>
            </a:xfrm>
            <a:custGeom>
              <a:avLst/>
              <a:gdLst>
                <a:gd name="T0" fmla="*/ 576 w 586"/>
                <a:gd name="T1" fmla="*/ 0 h 323"/>
                <a:gd name="T2" fmla="*/ 0 w 586"/>
                <a:gd name="T3" fmla="*/ 9 h 323"/>
                <a:gd name="T4" fmla="*/ 9 w 586"/>
                <a:gd name="T5" fmla="*/ 242 h 323"/>
                <a:gd name="T6" fmla="*/ 39 w 586"/>
                <a:gd name="T7" fmla="*/ 313 h 323"/>
                <a:gd name="T8" fmla="*/ 535 w 586"/>
                <a:gd name="T9" fmla="*/ 322 h 323"/>
                <a:gd name="T10" fmla="*/ 545 w 586"/>
                <a:gd name="T11" fmla="*/ 242 h 323"/>
                <a:gd name="T12" fmla="*/ 585 w 586"/>
                <a:gd name="T13" fmla="*/ 232 h 323"/>
                <a:gd name="T14" fmla="*/ 576 w 586"/>
                <a:gd name="T15" fmla="*/ 0 h 323"/>
                <a:gd name="T16" fmla="*/ 429 w 586"/>
                <a:gd name="T17" fmla="*/ 49 h 323"/>
                <a:gd name="T18" fmla="*/ 515 w 586"/>
                <a:gd name="T19" fmla="*/ 46 h 323"/>
                <a:gd name="T20" fmla="*/ 518 w 586"/>
                <a:gd name="T21" fmla="*/ 191 h 323"/>
                <a:gd name="T22" fmla="*/ 434 w 586"/>
                <a:gd name="T23" fmla="*/ 195 h 323"/>
                <a:gd name="T24" fmla="*/ 429 w 586"/>
                <a:gd name="T25" fmla="*/ 49 h 323"/>
                <a:gd name="T26" fmla="*/ 308 w 586"/>
                <a:gd name="T27" fmla="*/ 49 h 323"/>
                <a:gd name="T28" fmla="*/ 393 w 586"/>
                <a:gd name="T29" fmla="*/ 46 h 323"/>
                <a:gd name="T30" fmla="*/ 398 w 586"/>
                <a:gd name="T31" fmla="*/ 191 h 323"/>
                <a:gd name="T32" fmla="*/ 312 w 586"/>
                <a:gd name="T33" fmla="*/ 195 h 323"/>
                <a:gd name="T34" fmla="*/ 308 w 586"/>
                <a:gd name="T35" fmla="*/ 49 h 323"/>
                <a:gd name="T36" fmla="*/ 186 w 586"/>
                <a:gd name="T37" fmla="*/ 49 h 323"/>
                <a:gd name="T38" fmla="*/ 273 w 586"/>
                <a:gd name="T39" fmla="*/ 46 h 323"/>
                <a:gd name="T40" fmla="*/ 276 w 586"/>
                <a:gd name="T41" fmla="*/ 191 h 323"/>
                <a:gd name="T42" fmla="*/ 192 w 586"/>
                <a:gd name="T43" fmla="*/ 195 h 323"/>
                <a:gd name="T44" fmla="*/ 186 w 586"/>
                <a:gd name="T45" fmla="*/ 49 h 323"/>
                <a:gd name="T46" fmla="*/ 66 w 586"/>
                <a:gd name="T47" fmla="*/ 49 h 323"/>
                <a:gd name="T48" fmla="*/ 151 w 586"/>
                <a:gd name="T49" fmla="*/ 46 h 323"/>
                <a:gd name="T50" fmla="*/ 155 w 586"/>
                <a:gd name="T51" fmla="*/ 191 h 323"/>
                <a:gd name="T52" fmla="*/ 70 w 586"/>
                <a:gd name="T53" fmla="*/ 195 h 323"/>
                <a:gd name="T54" fmla="*/ 66 w 586"/>
                <a:gd name="T55" fmla="*/ 49 h 323"/>
                <a:gd name="T56" fmla="*/ 525 w 586"/>
                <a:gd name="T57" fmla="*/ 303 h 323"/>
                <a:gd name="T58" fmla="*/ 505 w 586"/>
                <a:gd name="T59" fmla="*/ 262 h 323"/>
                <a:gd name="T60" fmla="*/ 484 w 586"/>
                <a:gd name="T61" fmla="*/ 262 h 323"/>
                <a:gd name="T62" fmla="*/ 464 w 586"/>
                <a:gd name="T63" fmla="*/ 303 h 323"/>
                <a:gd name="T64" fmla="*/ 454 w 586"/>
                <a:gd name="T65" fmla="*/ 252 h 323"/>
                <a:gd name="T66" fmla="*/ 444 w 586"/>
                <a:gd name="T67" fmla="*/ 303 h 323"/>
                <a:gd name="T68" fmla="*/ 423 w 586"/>
                <a:gd name="T69" fmla="*/ 262 h 323"/>
                <a:gd name="T70" fmla="*/ 403 w 586"/>
                <a:gd name="T71" fmla="*/ 262 h 323"/>
                <a:gd name="T72" fmla="*/ 383 w 586"/>
                <a:gd name="T73" fmla="*/ 303 h 323"/>
                <a:gd name="T74" fmla="*/ 373 w 586"/>
                <a:gd name="T75" fmla="*/ 252 h 323"/>
                <a:gd name="T76" fmla="*/ 363 w 586"/>
                <a:gd name="T77" fmla="*/ 303 h 323"/>
                <a:gd name="T78" fmla="*/ 343 w 586"/>
                <a:gd name="T79" fmla="*/ 262 h 323"/>
                <a:gd name="T80" fmla="*/ 322 w 586"/>
                <a:gd name="T81" fmla="*/ 262 h 323"/>
                <a:gd name="T82" fmla="*/ 302 w 586"/>
                <a:gd name="T83" fmla="*/ 303 h 323"/>
                <a:gd name="T84" fmla="*/ 292 w 586"/>
                <a:gd name="T85" fmla="*/ 252 h 323"/>
                <a:gd name="T86" fmla="*/ 282 w 586"/>
                <a:gd name="T87" fmla="*/ 303 h 323"/>
                <a:gd name="T88" fmla="*/ 262 w 586"/>
                <a:gd name="T89" fmla="*/ 262 h 323"/>
                <a:gd name="T90" fmla="*/ 243 w 586"/>
                <a:gd name="T91" fmla="*/ 262 h 323"/>
                <a:gd name="T92" fmla="*/ 222 w 586"/>
                <a:gd name="T93" fmla="*/ 303 h 323"/>
                <a:gd name="T94" fmla="*/ 212 w 586"/>
                <a:gd name="T95" fmla="*/ 252 h 323"/>
                <a:gd name="T96" fmla="*/ 202 w 586"/>
                <a:gd name="T97" fmla="*/ 303 h 323"/>
                <a:gd name="T98" fmla="*/ 181 w 586"/>
                <a:gd name="T99" fmla="*/ 262 h 323"/>
                <a:gd name="T100" fmla="*/ 161 w 586"/>
                <a:gd name="T101" fmla="*/ 262 h 323"/>
                <a:gd name="T102" fmla="*/ 141 w 586"/>
                <a:gd name="T103" fmla="*/ 303 h 323"/>
                <a:gd name="T104" fmla="*/ 131 w 586"/>
                <a:gd name="T105" fmla="*/ 252 h 323"/>
                <a:gd name="T106" fmla="*/ 121 w 586"/>
                <a:gd name="T107" fmla="*/ 303 h 323"/>
                <a:gd name="T108" fmla="*/ 101 w 586"/>
                <a:gd name="T109" fmla="*/ 262 h 323"/>
                <a:gd name="T110" fmla="*/ 80 w 586"/>
                <a:gd name="T111" fmla="*/ 262 h 323"/>
                <a:gd name="T112" fmla="*/ 60 w 586"/>
                <a:gd name="T113" fmla="*/ 303 h 323"/>
                <a:gd name="T114" fmla="*/ 525 w 586"/>
                <a:gd name="T115" fmla="*/ 24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23">
                  <a:moveTo>
                    <a:pt x="576" y="0"/>
                  </a:moveTo>
                  <a:lnTo>
                    <a:pt x="576" y="0"/>
                  </a:lnTo>
                  <a:cubicBezTo>
                    <a:pt x="9" y="0"/>
                    <a:pt x="9" y="0"/>
                    <a:pt x="9" y="0"/>
                  </a:cubicBezTo>
                  <a:cubicBezTo>
                    <a:pt x="5" y="0"/>
                    <a:pt x="0" y="4"/>
                    <a:pt x="0" y="9"/>
                  </a:cubicBezTo>
                  <a:cubicBezTo>
                    <a:pt x="0" y="232"/>
                    <a:pt x="0" y="232"/>
                    <a:pt x="0" y="232"/>
                  </a:cubicBezTo>
                  <a:cubicBezTo>
                    <a:pt x="0" y="237"/>
                    <a:pt x="5" y="242"/>
                    <a:pt x="9" y="242"/>
                  </a:cubicBezTo>
                  <a:cubicBezTo>
                    <a:pt x="39" y="242"/>
                    <a:pt x="39" y="242"/>
                    <a:pt x="39" y="242"/>
                  </a:cubicBezTo>
                  <a:cubicBezTo>
                    <a:pt x="39" y="313"/>
                    <a:pt x="39" y="313"/>
                    <a:pt x="39" y="313"/>
                  </a:cubicBezTo>
                  <a:cubicBezTo>
                    <a:pt x="39" y="318"/>
                    <a:pt x="45" y="322"/>
                    <a:pt x="50" y="322"/>
                  </a:cubicBezTo>
                  <a:cubicBezTo>
                    <a:pt x="535" y="322"/>
                    <a:pt x="535" y="322"/>
                    <a:pt x="535" y="322"/>
                  </a:cubicBezTo>
                  <a:cubicBezTo>
                    <a:pt x="540" y="322"/>
                    <a:pt x="545" y="318"/>
                    <a:pt x="545" y="313"/>
                  </a:cubicBezTo>
                  <a:cubicBezTo>
                    <a:pt x="545" y="242"/>
                    <a:pt x="545" y="242"/>
                    <a:pt x="545" y="242"/>
                  </a:cubicBezTo>
                  <a:cubicBezTo>
                    <a:pt x="576" y="242"/>
                    <a:pt x="576" y="242"/>
                    <a:pt x="576" y="242"/>
                  </a:cubicBezTo>
                  <a:cubicBezTo>
                    <a:pt x="581" y="242"/>
                    <a:pt x="585" y="237"/>
                    <a:pt x="585" y="232"/>
                  </a:cubicBezTo>
                  <a:cubicBezTo>
                    <a:pt x="585" y="9"/>
                    <a:pt x="585" y="9"/>
                    <a:pt x="585" y="9"/>
                  </a:cubicBezTo>
                  <a:cubicBezTo>
                    <a:pt x="585" y="4"/>
                    <a:pt x="581" y="0"/>
                    <a:pt x="576" y="0"/>
                  </a:cubicBezTo>
                  <a:close/>
                  <a:moveTo>
                    <a:pt x="429" y="49"/>
                  </a:moveTo>
                  <a:lnTo>
                    <a:pt x="429" y="49"/>
                  </a:lnTo>
                  <a:cubicBezTo>
                    <a:pt x="429" y="47"/>
                    <a:pt x="432" y="46"/>
                    <a:pt x="434" y="46"/>
                  </a:cubicBezTo>
                  <a:cubicBezTo>
                    <a:pt x="515" y="46"/>
                    <a:pt x="515" y="46"/>
                    <a:pt x="515" y="46"/>
                  </a:cubicBezTo>
                  <a:cubicBezTo>
                    <a:pt x="517" y="46"/>
                    <a:pt x="518" y="47"/>
                    <a:pt x="518" y="49"/>
                  </a:cubicBezTo>
                  <a:cubicBezTo>
                    <a:pt x="518" y="191"/>
                    <a:pt x="518" y="191"/>
                    <a:pt x="518" y="191"/>
                  </a:cubicBezTo>
                  <a:cubicBezTo>
                    <a:pt x="518" y="194"/>
                    <a:pt x="517" y="195"/>
                    <a:pt x="515" y="195"/>
                  </a:cubicBezTo>
                  <a:cubicBezTo>
                    <a:pt x="434" y="195"/>
                    <a:pt x="434" y="195"/>
                    <a:pt x="434" y="195"/>
                  </a:cubicBezTo>
                  <a:cubicBezTo>
                    <a:pt x="432" y="195"/>
                    <a:pt x="429" y="194"/>
                    <a:pt x="429" y="191"/>
                  </a:cubicBezTo>
                  <a:lnTo>
                    <a:pt x="429" y="49"/>
                  </a:lnTo>
                  <a:close/>
                  <a:moveTo>
                    <a:pt x="308" y="49"/>
                  </a:moveTo>
                  <a:lnTo>
                    <a:pt x="308" y="49"/>
                  </a:lnTo>
                  <a:cubicBezTo>
                    <a:pt x="308" y="47"/>
                    <a:pt x="310" y="46"/>
                    <a:pt x="312" y="46"/>
                  </a:cubicBezTo>
                  <a:cubicBezTo>
                    <a:pt x="393" y="46"/>
                    <a:pt x="393" y="46"/>
                    <a:pt x="393" y="46"/>
                  </a:cubicBezTo>
                  <a:cubicBezTo>
                    <a:pt x="397" y="46"/>
                    <a:pt x="398" y="47"/>
                    <a:pt x="398" y="49"/>
                  </a:cubicBezTo>
                  <a:cubicBezTo>
                    <a:pt x="398" y="191"/>
                    <a:pt x="398" y="191"/>
                    <a:pt x="398" y="191"/>
                  </a:cubicBezTo>
                  <a:cubicBezTo>
                    <a:pt x="398" y="194"/>
                    <a:pt x="397" y="195"/>
                    <a:pt x="393" y="195"/>
                  </a:cubicBezTo>
                  <a:cubicBezTo>
                    <a:pt x="312" y="195"/>
                    <a:pt x="312" y="195"/>
                    <a:pt x="312" y="195"/>
                  </a:cubicBezTo>
                  <a:cubicBezTo>
                    <a:pt x="310" y="195"/>
                    <a:pt x="308" y="194"/>
                    <a:pt x="308" y="191"/>
                  </a:cubicBezTo>
                  <a:lnTo>
                    <a:pt x="308" y="49"/>
                  </a:lnTo>
                  <a:close/>
                  <a:moveTo>
                    <a:pt x="186" y="49"/>
                  </a:moveTo>
                  <a:lnTo>
                    <a:pt x="186" y="49"/>
                  </a:lnTo>
                  <a:cubicBezTo>
                    <a:pt x="186" y="47"/>
                    <a:pt x="189" y="46"/>
                    <a:pt x="192" y="46"/>
                  </a:cubicBezTo>
                  <a:cubicBezTo>
                    <a:pt x="273" y="46"/>
                    <a:pt x="273" y="46"/>
                    <a:pt x="273" y="46"/>
                  </a:cubicBezTo>
                  <a:cubicBezTo>
                    <a:pt x="275" y="46"/>
                    <a:pt x="276" y="47"/>
                    <a:pt x="276" y="49"/>
                  </a:cubicBezTo>
                  <a:cubicBezTo>
                    <a:pt x="276" y="191"/>
                    <a:pt x="276" y="191"/>
                    <a:pt x="276" y="191"/>
                  </a:cubicBezTo>
                  <a:cubicBezTo>
                    <a:pt x="276" y="194"/>
                    <a:pt x="275" y="195"/>
                    <a:pt x="273" y="195"/>
                  </a:cubicBezTo>
                  <a:cubicBezTo>
                    <a:pt x="192" y="195"/>
                    <a:pt x="192" y="195"/>
                    <a:pt x="192" y="195"/>
                  </a:cubicBezTo>
                  <a:cubicBezTo>
                    <a:pt x="189" y="195"/>
                    <a:pt x="186" y="194"/>
                    <a:pt x="186" y="191"/>
                  </a:cubicBezTo>
                  <a:lnTo>
                    <a:pt x="186" y="49"/>
                  </a:lnTo>
                  <a:close/>
                  <a:moveTo>
                    <a:pt x="66" y="49"/>
                  </a:moveTo>
                  <a:lnTo>
                    <a:pt x="66" y="49"/>
                  </a:lnTo>
                  <a:cubicBezTo>
                    <a:pt x="66" y="47"/>
                    <a:pt x="68" y="46"/>
                    <a:pt x="70" y="46"/>
                  </a:cubicBezTo>
                  <a:cubicBezTo>
                    <a:pt x="151" y="46"/>
                    <a:pt x="151" y="46"/>
                    <a:pt x="151" y="46"/>
                  </a:cubicBezTo>
                  <a:cubicBezTo>
                    <a:pt x="153" y="46"/>
                    <a:pt x="155" y="47"/>
                    <a:pt x="155" y="49"/>
                  </a:cubicBezTo>
                  <a:cubicBezTo>
                    <a:pt x="155" y="191"/>
                    <a:pt x="155" y="191"/>
                    <a:pt x="155" y="191"/>
                  </a:cubicBezTo>
                  <a:cubicBezTo>
                    <a:pt x="155" y="194"/>
                    <a:pt x="153" y="195"/>
                    <a:pt x="151" y="195"/>
                  </a:cubicBezTo>
                  <a:cubicBezTo>
                    <a:pt x="70" y="195"/>
                    <a:pt x="70" y="195"/>
                    <a:pt x="70" y="195"/>
                  </a:cubicBezTo>
                  <a:cubicBezTo>
                    <a:pt x="68" y="195"/>
                    <a:pt x="66" y="194"/>
                    <a:pt x="66" y="191"/>
                  </a:cubicBezTo>
                  <a:lnTo>
                    <a:pt x="66" y="49"/>
                  </a:lnTo>
                  <a:close/>
                  <a:moveTo>
                    <a:pt x="525" y="303"/>
                  </a:moveTo>
                  <a:lnTo>
                    <a:pt x="525" y="303"/>
                  </a:lnTo>
                  <a:cubicBezTo>
                    <a:pt x="505" y="303"/>
                    <a:pt x="505" y="303"/>
                    <a:pt x="505" y="303"/>
                  </a:cubicBezTo>
                  <a:cubicBezTo>
                    <a:pt x="505" y="262"/>
                    <a:pt x="505" y="262"/>
                    <a:pt x="505" y="262"/>
                  </a:cubicBezTo>
                  <a:cubicBezTo>
                    <a:pt x="505" y="256"/>
                    <a:pt x="499" y="252"/>
                    <a:pt x="494" y="252"/>
                  </a:cubicBezTo>
                  <a:cubicBezTo>
                    <a:pt x="488" y="252"/>
                    <a:pt x="484" y="256"/>
                    <a:pt x="484" y="262"/>
                  </a:cubicBezTo>
                  <a:cubicBezTo>
                    <a:pt x="484" y="303"/>
                    <a:pt x="484" y="303"/>
                    <a:pt x="484" y="303"/>
                  </a:cubicBezTo>
                  <a:cubicBezTo>
                    <a:pt x="464" y="303"/>
                    <a:pt x="464" y="303"/>
                    <a:pt x="464" y="303"/>
                  </a:cubicBezTo>
                  <a:cubicBezTo>
                    <a:pt x="464" y="262"/>
                    <a:pt x="464" y="262"/>
                    <a:pt x="464" y="262"/>
                  </a:cubicBezTo>
                  <a:cubicBezTo>
                    <a:pt x="464" y="256"/>
                    <a:pt x="459" y="252"/>
                    <a:pt x="454" y="252"/>
                  </a:cubicBezTo>
                  <a:cubicBezTo>
                    <a:pt x="448" y="252"/>
                    <a:pt x="444" y="256"/>
                    <a:pt x="444" y="262"/>
                  </a:cubicBezTo>
                  <a:cubicBezTo>
                    <a:pt x="444" y="303"/>
                    <a:pt x="444" y="303"/>
                    <a:pt x="444" y="303"/>
                  </a:cubicBezTo>
                  <a:cubicBezTo>
                    <a:pt x="423" y="303"/>
                    <a:pt x="423" y="303"/>
                    <a:pt x="423" y="303"/>
                  </a:cubicBezTo>
                  <a:cubicBezTo>
                    <a:pt x="423" y="262"/>
                    <a:pt x="423" y="262"/>
                    <a:pt x="423" y="262"/>
                  </a:cubicBezTo>
                  <a:cubicBezTo>
                    <a:pt x="423" y="256"/>
                    <a:pt x="419" y="252"/>
                    <a:pt x="413" y="252"/>
                  </a:cubicBezTo>
                  <a:cubicBezTo>
                    <a:pt x="409" y="252"/>
                    <a:pt x="403" y="256"/>
                    <a:pt x="403" y="262"/>
                  </a:cubicBezTo>
                  <a:cubicBezTo>
                    <a:pt x="403" y="303"/>
                    <a:pt x="403" y="303"/>
                    <a:pt x="403" y="303"/>
                  </a:cubicBezTo>
                  <a:cubicBezTo>
                    <a:pt x="383" y="303"/>
                    <a:pt x="383" y="303"/>
                    <a:pt x="383" y="303"/>
                  </a:cubicBezTo>
                  <a:cubicBezTo>
                    <a:pt x="383" y="262"/>
                    <a:pt x="383" y="262"/>
                    <a:pt x="383" y="262"/>
                  </a:cubicBezTo>
                  <a:cubicBezTo>
                    <a:pt x="383" y="256"/>
                    <a:pt x="379" y="252"/>
                    <a:pt x="373" y="252"/>
                  </a:cubicBezTo>
                  <a:cubicBezTo>
                    <a:pt x="368" y="252"/>
                    <a:pt x="363" y="256"/>
                    <a:pt x="363" y="262"/>
                  </a:cubicBezTo>
                  <a:cubicBezTo>
                    <a:pt x="363" y="303"/>
                    <a:pt x="363" y="303"/>
                    <a:pt x="363" y="303"/>
                  </a:cubicBezTo>
                  <a:cubicBezTo>
                    <a:pt x="343" y="303"/>
                    <a:pt x="343" y="303"/>
                    <a:pt x="343" y="303"/>
                  </a:cubicBezTo>
                  <a:cubicBezTo>
                    <a:pt x="343" y="262"/>
                    <a:pt x="343" y="262"/>
                    <a:pt x="343" y="262"/>
                  </a:cubicBezTo>
                  <a:cubicBezTo>
                    <a:pt x="343" y="256"/>
                    <a:pt x="339" y="252"/>
                    <a:pt x="333" y="252"/>
                  </a:cubicBezTo>
                  <a:cubicBezTo>
                    <a:pt x="327" y="252"/>
                    <a:pt x="322" y="256"/>
                    <a:pt x="322" y="262"/>
                  </a:cubicBezTo>
                  <a:cubicBezTo>
                    <a:pt x="322" y="303"/>
                    <a:pt x="322" y="303"/>
                    <a:pt x="322" y="303"/>
                  </a:cubicBezTo>
                  <a:cubicBezTo>
                    <a:pt x="302" y="303"/>
                    <a:pt x="302" y="303"/>
                    <a:pt x="302" y="303"/>
                  </a:cubicBezTo>
                  <a:cubicBezTo>
                    <a:pt x="302" y="262"/>
                    <a:pt x="302" y="262"/>
                    <a:pt x="302" y="262"/>
                  </a:cubicBezTo>
                  <a:cubicBezTo>
                    <a:pt x="302" y="256"/>
                    <a:pt x="298" y="252"/>
                    <a:pt x="292" y="252"/>
                  </a:cubicBezTo>
                  <a:cubicBezTo>
                    <a:pt x="287" y="252"/>
                    <a:pt x="282" y="256"/>
                    <a:pt x="282" y="262"/>
                  </a:cubicBezTo>
                  <a:cubicBezTo>
                    <a:pt x="282" y="303"/>
                    <a:pt x="282" y="303"/>
                    <a:pt x="282" y="303"/>
                  </a:cubicBezTo>
                  <a:cubicBezTo>
                    <a:pt x="262" y="303"/>
                    <a:pt x="262" y="303"/>
                    <a:pt x="262" y="303"/>
                  </a:cubicBezTo>
                  <a:cubicBezTo>
                    <a:pt x="262" y="262"/>
                    <a:pt x="262" y="262"/>
                    <a:pt x="262" y="262"/>
                  </a:cubicBezTo>
                  <a:cubicBezTo>
                    <a:pt x="262" y="256"/>
                    <a:pt x="257" y="252"/>
                    <a:pt x="252" y="252"/>
                  </a:cubicBezTo>
                  <a:cubicBezTo>
                    <a:pt x="246" y="252"/>
                    <a:pt x="243" y="256"/>
                    <a:pt x="243" y="262"/>
                  </a:cubicBezTo>
                  <a:cubicBezTo>
                    <a:pt x="243" y="303"/>
                    <a:pt x="243" y="303"/>
                    <a:pt x="243" y="303"/>
                  </a:cubicBezTo>
                  <a:cubicBezTo>
                    <a:pt x="222" y="303"/>
                    <a:pt x="222" y="303"/>
                    <a:pt x="222" y="303"/>
                  </a:cubicBezTo>
                  <a:cubicBezTo>
                    <a:pt x="222" y="262"/>
                    <a:pt x="222" y="262"/>
                    <a:pt x="222" y="262"/>
                  </a:cubicBezTo>
                  <a:cubicBezTo>
                    <a:pt x="222" y="256"/>
                    <a:pt x="217" y="252"/>
                    <a:pt x="212" y="252"/>
                  </a:cubicBezTo>
                  <a:cubicBezTo>
                    <a:pt x="205" y="252"/>
                    <a:pt x="202" y="256"/>
                    <a:pt x="202" y="262"/>
                  </a:cubicBezTo>
                  <a:cubicBezTo>
                    <a:pt x="202" y="303"/>
                    <a:pt x="202" y="303"/>
                    <a:pt x="202" y="303"/>
                  </a:cubicBezTo>
                  <a:cubicBezTo>
                    <a:pt x="181" y="303"/>
                    <a:pt x="181" y="303"/>
                    <a:pt x="181" y="303"/>
                  </a:cubicBezTo>
                  <a:cubicBezTo>
                    <a:pt x="181" y="262"/>
                    <a:pt x="181" y="262"/>
                    <a:pt x="181" y="262"/>
                  </a:cubicBezTo>
                  <a:cubicBezTo>
                    <a:pt x="181" y="256"/>
                    <a:pt x="177" y="252"/>
                    <a:pt x="172" y="252"/>
                  </a:cubicBezTo>
                  <a:cubicBezTo>
                    <a:pt x="166" y="252"/>
                    <a:pt x="161" y="256"/>
                    <a:pt x="161" y="262"/>
                  </a:cubicBezTo>
                  <a:cubicBezTo>
                    <a:pt x="161" y="303"/>
                    <a:pt x="161" y="303"/>
                    <a:pt x="161" y="303"/>
                  </a:cubicBezTo>
                  <a:cubicBezTo>
                    <a:pt x="141" y="303"/>
                    <a:pt x="141" y="303"/>
                    <a:pt x="141" y="303"/>
                  </a:cubicBezTo>
                  <a:cubicBezTo>
                    <a:pt x="141" y="262"/>
                    <a:pt x="141" y="262"/>
                    <a:pt x="141" y="262"/>
                  </a:cubicBezTo>
                  <a:cubicBezTo>
                    <a:pt x="141" y="256"/>
                    <a:pt x="137" y="252"/>
                    <a:pt x="131" y="252"/>
                  </a:cubicBezTo>
                  <a:cubicBezTo>
                    <a:pt x="125" y="252"/>
                    <a:pt x="121" y="256"/>
                    <a:pt x="121" y="262"/>
                  </a:cubicBezTo>
                  <a:cubicBezTo>
                    <a:pt x="121" y="303"/>
                    <a:pt x="121" y="303"/>
                    <a:pt x="121" y="303"/>
                  </a:cubicBezTo>
                  <a:cubicBezTo>
                    <a:pt x="101" y="303"/>
                    <a:pt x="101" y="303"/>
                    <a:pt x="101" y="303"/>
                  </a:cubicBezTo>
                  <a:cubicBezTo>
                    <a:pt x="101" y="262"/>
                    <a:pt x="101" y="262"/>
                    <a:pt x="101" y="262"/>
                  </a:cubicBezTo>
                  <a:cubicBezTo>
                    <a:pt x="101" y="256"/>
                    <a:pt x="96" y="252"/>
                    <a:pt x="90" y="252"/>
                  </a:cubicBezTo>
                  <a:cubicBezTo>
                    <a:pt x="85" y="252"/>
                    <a:pt x="80" y="256"/>
                    <a:pt x="80" y="262"/>
                  </a:cubicBezTo>
                  <a:cubicBezTo>
                    <a:pt x="80" y="303"/>
                    <a:pt x="80" y="303"/>
                    <a:pt x="80" y="303"/>
                  </a:cubicBezTo>
                  <a:cubicBezTo>
                    <a:pt x="60" y="303"/>
                    <a:pt x="60" y="303"/>
                    <a:pt x="60" y="303"/>
                  </a:cubicBezTo>
                  <a:cubicBezTo>
                    <a:pt x="60" y="242"/>
                    <a:pt x="60" y="242"/>
                    <a:pt x="60" y="242"/>
                  </a:cubicBezTo>
                  <a:cubicBezTo>
                    <a:pt x="525" y="242"/>
                    <a:pt x="525" y="242"/>
                    <a:pt x="525" y="242"/>
                  </a:cubicBezTo>
                  <a:lnTo>
                    <a:pt x="525" y="303"/>
                  </a:lnTo>
                  <a:close/>
                </a:path>
              </a:pathLst>
            </a:custGeom>
            <a:solidFill>
              <a:schemeClr val="bg1"/>
            </a:solidFill>
            <a:ln>
              <a:noFill/>
            </a:ln>
            <a:effectLst/>
          </p:spPr>
          <p:txBody>
            <a:bodyPr wrap="none" anchor="ctr"/>
            <a:lstStyle/>
            <a:p>
              <a:endParaRPr lang="en-US"/>
            </a:p>
          </p:txBody>
        </p:sp>
      </p:grpSp>
      <p:grpSp>
        <p:nvGrpSpPr>
          <p:cNvPr id="38" name="Group 37"/>
          <p:cNvGrpSpPr>
            <a:grpSpLocks noChangeAspect="1"/>
          </p:cNvGrpSpPr>
          <p:nvPr/>
        </p:nvGrpSpPr>
        <p:grpSpPr>
          <a:xfrm>
            <a:off x="765097" y="3690194"/>
            <a:ext cx="468001" cy="468000"/>
            <a:chOff x="457200" y="8468801"/>
            <a:chExt cx="429822" cy="429821"/>
          </a:xfrm>
        </p:grpSpPr>
        <p:sp>
          <p:nvSpPr>
            <p:cNvPr id="39" name="Freeform 71"/>
            <p:cNvSpPr>
              <a:spLocks noChangeArrowheads="1"/>
            </p:cNvSpPr>
            <p:nvPr/>
          </p:nvSpPr>
          <p:spPr bwMode="auto">
            <a:xfrm>
              <a:off x="457200" y="8468801"/>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18"/>
            <p:cNvSpPr>
              <a:spLocks noChangeArrowheads="1"/>
            </p:cNvSpPr>
            <p:nvPr/>
          </p:nvSpPr>
          <p:spPr bwMode="auto">
            <a:xfrm>
              <a:off x="533160" y="8570699"/>
              <a:ext cx="264933" cy="233438"/>
            </a:xfrm>
            <a:custGeom>
              <a:avLst/>
              <a:gdLst>
                <a:gd name="T0" fmla="*/ 434 w 631"/>
                <a:gd name="T1" fmla="*/ 209 h 554"/>
                <a:gd name="T2" fmla="*/ 434 w 631"/>
                <a:gd name="T3" fmla="*/ 209 h 554"/>
                <a:gd name="T4" fmla="*/ 619 w 631"/>
                <a:gd name="T5" fmla="*/ 209 h 554"/>
                <a:gd name="T6" fmla="*/ 630 w 631"/>
                <a:gd name="T7" fmla="*/ 196 h 554"/>
                <a:gd name="T8" fmla="*/ 630 w 631"/>
                <a:gd name="T9" fmla="*/ 12 h 554"/>
                <a:gd name="T10" fmla="*/ 619 w 631"/>
                <a:gd name="T11" fmla="*/ 0 h 554"/>
                <a:gd name="T12" fmla="*/ 434 w 631"/>
                <a:gd name="T13" fmla="*/ 0 h 554"/>
                <a:gd name="T14" fmla="*/ 423 w 631"/>
                <a:gd name="T15" fmla="*/ 12 h 554"/>
                <a:gd name="T16" fmla="*/ 423 w 631"/>
                <a:gd name="T17" fmla="*/ 112 h 554"/>
                <a:gd name="T18" fmla="*/ 186 w 631"/>
                <a:gd name="T19" fmla="*/ 221 h 554"/>
                <a:gd name="T20" fmla="*/ 100 w 631"/>
                <a:gd name="T21" fmla="*/ 172 h 554"/>
                <a:gd name="T22" fmla="*/ 0 w 631"/>
                <a:gd name="T23" fmla="*/ 271 h 554"/>
                <a:gd name="T24" fmla="*/ 100 w 631"/>
                <a:gd name="T25" fmla="*/ 371 h 554"/>
                <a:gd name="T26" fmla="*/ 186 w 631"/>
                <a:gd name="T27" fmla="*/ 322 h 554"/>
                <a:gd name="T28" fmla="*/ 423 w 631"/>
                <a:gd name="T29" fmla="*/ 438 h 554"/>
                <a:gd name="T30" fmla="*/ 423 w 631"/>
                <a:gd name="T31" fmla="*/ 542 h 554"/>
                <a:gd name="T32" fmla="*/ 434 w 631"/>
                <a:gd name="T33" fmla="*/ 553 h 554"/>
                <a:gd name="T34" fmla="*/ 619 w 631"/>
                <a:gd name="T35" fmla="*/ 553 h 554"/>
                <a:gd name="T36" fmla="*/ 630 w 631"/>
                <a:gd name="T37" fmla="*/ 542 h 554"/>
                <a:gd name="T38" fmla="*/ 630 w 631"/>
                <a:gd name="T39" fmla="*/ 357 h 554"/>
                <a:gd name="T40" fmla="*/ 619 w 631"/>
                <a:gd name="T41" fmla="*/ 346 h 554"/>
                <a:gd name="T42" fmla="*/ 434 w 631"/>
                <a:gd name="T43" fmla="*/ 346 h 554"/>
                <a:gd name="T44" fmla="*/ 423 w 631"/>
                <a:gd name="T45" fmla="*/ 357 h 554"/>
                <a:gd name="T46" fmla="*/ 423 w 631"/>
                <a:gd name="T47" fmla="*/ 412 h 554"/>
                <a:gd name="T48" fmla="*/ 195 w 631"/>
                <a:gd name="T49" fmla="*/ 300 h 554"/>
                <a:gd name="T50" fmla="*/ 199 w 631"/>
                <a:gd name="T51" fmla="*/ 271 h 554"/>
                <a:gd name="T52" fmla="*/ 195 w 631"/>
                <a:gd name="T53" fmla="*/ 243 h 554"/>
                <a:gd name="T54" fmla="*/ 423 w 631"/>
                <a:gd name="T55" fmla="*/ 138 h 554"/>
                <a:gd name="T56" fmla="*/ 423 w 631"/>
                <a:gd name="T57" fmla="*/ 196 h 554"/>
                <a:gd name="T58" fmla="*/ 434 w 631"/>
                <a:gd name="T59" fmla="*/ 20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1" h="554">
                  <a:moveTo>
                    <a:pt x="434" y="209"/>
                  </a:moveTo>
                  <a:lnTo>
                    <a:pt x="434" y="209"/>
                  </a:lnTo>
                  <a:cubicBezTo>
                    <a:pt x="619" y="209"/>
                    <a:pt x="619" y="209"/>
                    <a:pt x="619" y="209"/>
                  </a:cubicBezTo>
                  <a:cubicBezTo>
                    <a:pt x="625" y="209"/>
                    <a:pt x="630" y="203"/>
                    <a:pt x="630" y="196"/>
                  </a:cubicBezTo>
                  <a:cubicBezTo>
                    <a:pt x="630" y="12"/>
                    <a:pt x="630" y="12"/>
                    <a:pt x="630" y="12"/>
                  </a:cubicBezTo>
                  <a:cubicBezTo>
                    <a:pt x="630" y="6"/>
                    <a:pt x="625" y="0"/>
                    <a:pt x="619" y="0"/>
                  </a:cubicBezTo>
                  <a:cubicBezTo>
                    <a:pt x="434" y="0"/>
                    <a:pt x="434" y="0"/>
                    <a:pt x="434" y="0"/>
                  </a:cubicBezTo>
                  <a:cubicBezTo>
                    <a:pt x="428" y="0"/>
                    <a:pt x="423" y="6"/>
                    <a:pt x="423" y="12"/>
                  </a:cubicBezTo>
                  <a:cubicBezTo>
                    <a:pt x="423" y="112"/>
                    <a:pt x="423" y="112"/>
                    <a:pt x="423" y="112"/>
                  </a:cubicBezTo>
                  <a:cubicBezTo>
                    <a:pt x="186" y="221"/>
                    <a:pt x="186" y="221"/>
                    <a:pt x="186" y="221"/>
                  </a:cubicBezTo>
                  <a:cubicBezTo>
                    <a:pt x="168" y="192"/>
                    <a:pt x="137" y="172"/>
                    <a:pt x="100" y="172"/>
                  </a:cubicBezTo>
                  <a:cubicBezTo>
                    <a:pt x="45" y="172"/>
                    <a:pt x="0" y="217"/>
                    <a:pt x="0" y="271"/>
                  </a:cubicBezTo>
                  <a:cubicBezTo>
                    <a:pt x="0" y="326"/>
                    <a:pt x="45" y="371"/>
                    <a:pt x="100" y="371"/>
                  </a:cubicBezTo>
                  <a:cubicBezTo>
                    <a:pt x="137" y="371"/>
                    <a:pt x="168" y="351"/>
                    <a:pt x="186" y="322"/>
                  </a:cubicBezTo>
                  <a:cubicBezTo>
                    <a:pt x="423" y="438"/>
                    <a:pt x="423" y="438"/>
                    <a:pt x="423" y="438"/>
                  </a:cubicBezTo>
                  <a:cubicBezTo>
                    <a:pt x="423" y="542"/>
                    <a:pt x="423" y="542"/>
                    <a:pt x="423" y="542"/>
                  </a:cubicBezTo>
                  <a:cubicBezTo>
                    <a:pt x="423" y="548"/>
                    <a:pt x="428" y="553"/>
                    <a:pt x="434" y="553"/>
                  </a:cubicBezTo>
                  <a:cubicBezTo>
                    <a:pt x="619" y="553"/>
                    <a:pt x="619" y="553"/>
                    <a:pt x="619" y="553"/>
                  </a:cubicBezTo>
                  <a:cubicBezTo>
                    <a:pt x="625" y="553"/>
                    <a:pt x="630" y="548"/>
                    <a:pt x="630" y="542"/>
                  </a:cubicBezTo>
                  <a:cubicBezTo>
                    <a:pt x="630" y="357"/>
                    <a:pt x="630" y="357"/>
                    <a:pt x="630" y="357"/>
                  </a:cubicBezTo>
                  <a:cubicBezTo>
                    <a:pt x="630" y="351"/>
                    <a:pt x="625" y="346"/>
                    <a:pt x="619" y="346"/>
                  </a:cubicBezTo>
                  <a:cubicBezTo>
                    <a:pt x="434" y="346"/>
                    <a:pt x="434" y="346"/>
                    <a:pt x="434" y="346"/>
                  </a:cubicBezTo>
                  <a:cubicBezTo>
                    <a:pt x="428" y="346"/>
                    <a:pt x="423" y="351"/>
                    <a:pt x="423" y="357"/>
                  </a:cubicBezTo>
                  <a:cubicBezTo>
                    <a:pt x="423" y="412"/>
                    <a:pt x="423" y="412"/>
                    <a:pt x="423" y="412"/>
                  </a:cubicBezTo>
                  <a:cubicBezTo>
                    <a:pt x="195" y="300"/>
                    <a:pt x="195" y="300"/>
                    <a:pt x="195" y="300"/>
                  </a:cubicBezTo>
                  <a:cubicBezTo>
                    <a:pt x="197" y="291"/>
                    <a:pt x="199" y="281"/>
                    <a:pt x="199" y="271"/>
                  </a:cubicBezTo>
                  <a:cubicBezTo>
                    <a:pt x="199" y="262"/>
                    <a:pt x="197" y="252"/>
                    <a:pt x="195" y="243"/>
                  </a:cubicBezTo>
                  <a:cubicBezTo>
                    <a:pt x="423" y="138"/>
                    <a:pt x="423" y="138"/>
                    <a:pt x="423" y="138"/>
                  </a:cubicBezTo>
                  <a:cubicBezTo>
                    <a:pt x="423" y="196"/>
                    <a:pt x="423" y="196"/>
                    <a:pt x="423" y="196"/>
                  </a:cubicBezTo>
                  <a:cubicBezTo>
                    <a:pt x="423" y="203"/>
                    <a:pt x="428" y="209"/>
                    <a:pt x="434" y="209"/>
                  </a:cubicBezTo>
                </a:path>
              </a:pathLst>
            </a:custGeom>
            <a:solidFill>
              <a:schemeClr val="bg1"/>
            </a:solidFill>
            <a:ln>
              <a:noFill/>
            </a:ln>
            <a:effectLst/>
          </p:spPr>
          <p:txBody>
            <a:bodyPr wrap="none" anchor="ctr"/>
            <a:lstStyle/>
            <a:p>
              <a:endParaRPr lang="en-US"/>
            </a:p>
          </p:txBody>
        </p:sp>
      </p:grpSp>
      <p:grpSp>
        <p:nvGrpSpPr>
          <p:cNvPr id="41" name="Group 40"/>
          <p:cNvGrpSpPr>
            <a:grpSpLocks noChangeAspect="1"/>
          </p:cNvGrpSpPr>
          <p:nvPr/>
        </p:nvGrpSpPr>
        <p:grpSpPr>
          <a:xfrm>
            <a:off x="763809" y="4588812"/>
            <a:ext cx="468001" cy="468000"/>
            <a:chOff x="457200" y="7520229"/>
            <a:chExt cx="429822" cy="429821"/>
          </a:xfrm>
        </p:grpSpPr>
        <p:sp>
          <p:nvSpPr>
            <p:cNvPr id="42" name="Freeform 61"/>
            <p:cNvSpPr>
              <a:spLocks noChangeArrowheads="1"/>
            </p:cNvSpPr>
            <p:nvPr/>
          </p:nvSpPr>
          <p:spPr bwMode="auto">
            <a:xfrm>
              <a:off x="457200" y="7520229"/>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09"/>
            <p:cNvSpPr>
              <a:spLocks noChangeArrowheads="1"/>
            </p:cNvSpPr>
            <p:nvPr/>
          </p:nvSpPr>
          <p:spPr bwMode="auto">
            <a:xfrm>
              <a:off x="518339" y="7603601"/>
              <a:ext cx="257522" cy="264932"/>
            </a:xfrm>
            <a:custGeom>
              <a:avLst/>
              <a:gdLst>
                <a:gd name="T0" fmla="*/ 574 w 611"/>
                <a:gd name="T1" fmla="*/ 249 h 631"/>
                <a:gd name="T2" fmla="*/ 574 w 611"/>
                <a:gd name="T3" fmla="*/ 249 h 631"/>
                <a:gd name="T4" fmla="*/ 610 w 611"/>
                <a:gd name="T5" fmla="*/ 213 h 631"/>
                <a:gd name="T6" fmla="*/ 610 w 611"/>
                <a:gd name="T7" fmla="*/ 36 h 631"/>
                <a:gd name="T8" fmla="*/ 608 w 611"/>
                <a:gd name="T9" fmla="*/ 22 h 631"/>
                <a:gd name="T10" fmla="*/ 588 w 611"/>
                <a:gd name="T11" fmla="*/ 3 h 631"/>
                <a:gd name="T12" fmla="*/ 574 w 611"/>
                <a:gd name="T13" fmla="*/ 0 h 631"/>
                <a:gd name="T14" fmla="*/ 397 w 611"/>
                <a:gd name="T15" fmla="*/ 0 h 631"/>
                <a:gd name="T16" fmla="*/ 361 w 611"/>
                <a:gd name="T17" fmla="*/ 36 h 631"/>
                <a:gd name="T18" fmla="*/ 397 w 611"/>
                <a:gd name="T19" fmla="*/ 71 h 631"/>
                <a:gd name="T20" fmla="*/ 489 w 611"/>
                <a:gd name="T21" fmla="*/ 71 h 631"/>
                <a:gd name="T22" fmla="*/ 282 w 611"/>
                <a:gd name="T23" fmla="*/ 278 h 631"/>
                <a:gd name="T24" fmla="*/ 35 w 611"/>
                <a:gd name="T25" fmla="*/ 278 h 631"/>
                <a:gd name="T26" fmla="*/ 0 w 611"/>
                <a:gd name="T27" fmla="*/ 314 h 631"/>
                <a:gd name="T28" fmla="*/ 35 w 611"/>
                <a:gd name="T29" fmla="*/ 349 h 631"/>
                <a:gd name="T30" fmla="*/ 279 w 611"/>
                <a:gd name="T31" fmla="*/ 349 h 631"/>
                <a:gd name="T32" fmla="*/ 488 w 611"/>
                <a:gd name="T33" fmla="*/ 558 h 631"/>
                <a:gd name="T34" fmla="*/ 397 w 611"/>
                <a:gd name="T35" fmla="*/ 558 h 631"/>
                <a:gd name="T36" fmla="*/ 361 w 611"/>
                <a:gd name="T37" fmla="*/ 595 h 631"/>
                <a:gd name="T38" fmla="*/ 397 w 611"/>
                <a:gd name="T39" fmla="*/ 630 h 631"/>
                <a:gd name="T40" fmla="*/ 574 w 611"/>
                <a:gd name="T41" fmla="*/ 630 h 631"/>
                <a:gd name="T42" fmla="*/ 588 w 611"/>
                <a:gd name="T43" fmla="*/ 627 h 631"/>
                <a:gd name="T44" fmla="*/ 608 w 611"/>
                <a:gd name="T45" fmla="*/ 608 h 631"/>
                <a:gd name="T46" fmla="*/ 610 w 611"/>
                <a:gd name="T47" fmla="*/ 595 h 631"/>
                <a:gd name="T48" fmla="*/ 610 w 611"/>
                <a:gd name="T49" fmla="*/ 417 h 631"/>
                <a:gd name="T50" fmla="*/ 574 w 611"/>
                <a:gd name="T51" fmla="*/ 381 h 631"/>
                <a:gd name="T52" fmla="*/ 539 w 611"/>
                <a:gd name="T53" fmla="*/ 417 h 631"/>
                <a:gd name="T54" fmla="*/ 539 w 611"/>
                <a:gd name="T55" fmla="*/ 508 h 631"/>
                <a:gd name="T56" fmla="*/ 345 w 611"/>
                <a:gd name="T57" fmla="*/ 315 h 631"/>
                <a:gd name="T58" fmla="*/ 539 w 611"/>
                <a:gd name="T59" fmla="*/ 121 h 631"/>
                <a:gd name="T60" fmla="*/ 539 w 611"/>
                <a:gd name="T61" fmla="*/ 213 h 631"/>
                <a:gd name="T62" fmla="*/ 574 w 611"/>
                <a:gd name="T63" fmla="*/ 24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1" h="631">
                  <a:moveTo>
                    <a:pt x="574" y="249"/>
                  </a:moveTo>
                  <a:lnTo>
                    <a:pt x="574" y="249"/>
                  </a:lnTo>
                  <a:cubicBezTo>
                    <a:pt x="594" y="249"/>
                    <a:pt x="610" y="233"/>
                    <a:pt x="610" y="213"/>
                  </a:cubicBezTo>
                  <a:cubicBezTo>
                    <a:pt x="610" y="36"/>
                    <a:pt x="610" y="36"/>
                    <a:pt x="610" y="36"/>
                  </a:cubicBezTo>
                  <a:cubicBezTo>
                    <a:pt x="610" y="31"/>
                    <a:pt x="609" y="26"/>
                    <a:pt x="608" y="22"/>
                  </a:cubicBezTo>
                  <a:cubicBezTo>
                    <a:pt x="604" y="13"/>
                    <a:pt x="597" y="7"/>
                    <a:pt x="588" y="3"/>
                  </a:cubicBezTo>
                  <a:cubicBezTo>
                    <a:pt x="584" y="1"/>
                    <a:pt x="580" y="0"/>
                    <a:pt x="574" y="0"/>
                  </a:cubicBezTo>
                  <a:cubicBezTo>
                    <a:pt x="397" y="0"/>
                    <a:pt x="397" y="0"/>
                    <a:pt x="397" y="0"/>
                  </a:cubicBezTo>
                  <a:cubicBezTo>
                    <a:pt x="378" y="0"/>
                    <a:pt x="361" y="16"/>
                    <a:pt x="361" y="36"/>
                  </a:cubicBezTo>
                  <a:cubicBezTo>
                    <a:pt x="361" y="56"/>
                    <a:pt x="378" y="71"/>
                    <a:pt x="397" y="71"/>
                  </a:cubicBezTo>
                  <a:cubicBezTo>
                    <a:pt x="489" y="71"/>
                    <a:pt x="489" y="71"/>
                    <a:pt x="489" y="71"/>
                  </a:cubicBezTo>
                  <a:cubicBezTo>
                    <a:pt x="282" y="278"/>
                    <a:pt x="282" y="278"/>
                    <a:pt x="282" y="278"/>
                  </a:cubicBezTo>
                  <a:cubicBezTo>
                    <a:pt x="35" y="278"/>
                    <a:pt x="35" y="278"/>
                    <a:pt x="35" y="278"/>
                  </a:cubicBezTo>
                  <a:cubicBezTo>
                    <a:pt x="16" y="278"/>
                    <a:pt x="0" y="294"/>
                    <a:pt x="0" y="314"/>
                  </a:cubicBezTo>
                  <a:cubicBezTo>
                    <a:pt x="0" y="334"/>
                    <a:pt x="16" y="349"/>
                    <a:pt x="35" y="349"/>
                  </a:cubicBezTo>
                  <a:cubicBezTo>
                    <a:pt x="279" y="349"/>
                    <a:pt x="279" y="349"/>
                    <a:pt x="279" y="349"/>
                  </a:cubicBezTo>
                  <a:cubicBezTo>
                    <a:pt x="488" y="558"/>
                    <a:pt x="488" y="558"/>
                    <a:pt x="488" y="558"/>
                  </a:cubicBezTo>
                  <a:cubicBezTo>
                    <a:pt x="397" y="558"/>
                    <a:pt x="397" y="558"/>
                    <a:pt x="397" y="558"/>
                  </a:cubicBezTo>
                  <a:cubicBezTo>
                    <a:pt x="378" y="558"/>
                    <a:pt x="361" y="575"/>
                    <a:pt x="361" y="595"/>
                  </a:cubicBezTo>
                  <a:cubicBezTo>
                    <a:pt x="361" y="615"/>
                    <a:pt x="378" y="630"/>
                    <a:pt x="397" y="630"/>
                  </a:cubicBezTo>
                  <a:cubicBezTo>
                    <a:pt x="574" y="630"/>
                    <a:pt x="574" y="630"/>
                    <a:pt x="574" y="630"/>
                  </a:cubicBezTo>
                  <a:cubicBezTo>
                    <a:pt x="580" y="630"/>
                    <a:pt x="584" y="629"/>
                    <a:pt x="588" y="627"/>
                  </a:cubicBezTo>
                  <a:cubicBezTo>
                    <a:pt x="597" y="624"/>
                    <a:pt x="604" y="617"/>
                    <a:pt x="608" y="608"/>
                  </a:cubicBezTo>
                  <a:cubicBezTo>
                    <a:pt x="609" y="603"/>
                    <a:pt x="610" y="599"/>
                    <a:pt x="610" y="595"/>
                  </a:cubicBezTo>
                  <a:cubicBezTo>
                    <a:pt x="610" y="417"/>
                    <a:pt x="610" y="417"/>
                    <a:pt x="610" y="417"/>
                  </a:cubicBezTo>
                  <a:cubicBezTo>
                    <a:pt x="610" y="397"/>
                    <a:pt x="594" y="381"/>
                    <a:pt x="574" y="381"/>
                  </a:cubicBezTo>
                  <a:cubicBezTo>
                    <a:pt x="555" y="381"/>
                    <a:pt x="539" y="397"/>
                    <a:pt x="539" y="417"/>
                  </a:cubicBezTo>
                  <a:cubicBezTo>
                    <a:pt x="539" y="508"/>
                    <a:pt x="539" y="508"/>
                    <a:pt x="539" y="508"/>
                  </a:cubicBezTo>
                  <a:cubicBezTo>
                    <a:pt x="345" y="315"/>
                    <a:pt x="345" y="315"/>
                    <a:pt x="345" y="315"/>
                  </a:cubicBezTo>
                  <a:cubicBezTo>
                    <a:pt x="539" y="121"/>
                    <a:pt x="539" y="121"/>
                    <a:pt x="539" y="121"/>
                  </a:cubicBezTo>
                  <a:cubicBezTo>
                    <a:pt x="539" y="213"/>
                    <a:pt x="539" y="213"/>
                    <a:pt x="539" y="213"/>
                  </a:cubicBezTo>
                  <a:cubicBezTo>
                    <a:pt x="539" y="233"/>
                    <a:pt x="555" y="249"/>
                    <a:pt x="574" y="249"/>
                  </a:cubicBezTo>
                </a:path>
              </a:pathLst>
            </a:custGeom>
            <a:solidFill>
              <a:schemeClr val="bg1"/>
            </a:solidFill>
            <a:ln>
              <a:noFill/>
            </a:ln>
            <a:effectLst/>
          </p:spPr>
          <p:txBody>
            <a:bodyPr wrap="none" anchor="ctr"/>
            <a:lstStyle/>
            <a:p>
              <a:endParaRPr lang="en-US"/>
            </a:p>
          </p:txBody>
        </p:sp>
      </p:grpSp>
      <p:grpSp>
        <p:nvGrpSpPr>
          <p:cNvPr id="44" name="Group 43"/>
          <p:cNvGrpSpPr>
            <a:grpSpLocks noChangeAspect="1"/>
          </p:cNvGrpSpPr>
          <p:nvPr/>
        </p:nvGrpSpPr>
        <p:grpSpPr>
          <a:xfrm>
            <a:off x="764971" y="5480277"/>
            <a:ext cx="468001" cy="468000"/>
            <a:chOff x="457200" y="4555643"/>
            <a:chExt cx="429822" cy="429821"/>
          </a:xfrm>
        </p:grpSpPr>
        <p:sp>
          <p:nvSpPr>
            <p:cNvPr id="45" name="Freeform 31"/>
            <p:cNvSpPr>
              <a:spLocks noChangeArrowheads="1"/>
            </p:cNvSpPr>
            <p:nvPr/>
          </p:nvSpPr>
          <p:spPr bwMode="auto">
            <a:xfrm>
              <a:off x="457200" y="4555643"/>
              <a:ext cx="429822" cy="429821"/>
            </a:xfrm>
            <a:custGeom>
              <a:avLst/>
              <a:gdLst>
                <a:gd name="T0" fmla="*/ 1022 w 1023"/>
                <a:gd name="T1" fmla="*/ 511 h 1024"/>
                <a:gd name="T2" fmla="*/ 1022 w 1023"/>
                <a:gd name="T3" fmla="*/ 511 h 1024"/>
                <a:gd name="T4" fmla="*/ 511 w 1023"/>
                <a:gd name="T5" fmla="*/ 1023 h 1024"/>
                <a:gd name="T6" fmla="*/ 0 w 1023"/>
                <a:gd name="T7" fmla="*/ 511 h 1024"/>
                <a:gd name="T8" fmla="*/ 511 w 1023"/>
                <a:gd name="T9" fmla="*/ 0 h 1024"/>
                <a:gd name="T10" fmla="*/ 1022 w 1023"/>
                <a:gd name="T11" fmla="*/ 511 h 1024"/>
              </a:gdLst>
              <a:ahLst/>
              <a:cxnLst>
                <a:cxn ang="0">
                  <a:pos x="T0" y="T1"/>
                </a:cxn>
                <a:cxn ang="0">
                  <a:pos x="T2" y="T3"/>
                </a:cxn>
                <a:cxn ang="0">
                  <a:pos x="T4" y="T5"/>
                </a:cxn>
                <a:cxn ang="0">
                  <a:pos x="T6" y="T7"/>
                </a:cxn>
                <a:cxn ang="0">
                  <a:pos x="T8" y="T9"/>
                </a:cxn>
                <a:cxn ang="0">
                  <a:pos x="T10" y="T11"/>
                </a:cxn>
              </a:cxnLst>
              <a:rect l="0" t="0" r="r" b="b"/>
              <a:pathLst>
                <a:path w="1023" h="1024">
                  <a:moveTo>
                    <a:pt x="1022" y="511"/>
                  </a:moveTo>
                  <a:lnTo>
                    <a:pt x="1022" y="511"/>
                  </a:lnTo>
                  <a:cubicBezTo>
                    <a:pt x="1022" y="794"/>
                    <a:pt x="793" y="1023"/>
                    <a:pt x="511" y="1023"/>
                  </a:cubicBezTo>
                  <a:cubicBezTo>
                    <a:pt x="228" y="1023"/>
                    <a:pt x="0" y="794"/>
                    <a:pt x="0" y="511"/>
                  </a:cubicBezTo>
                  <a:cubicBezTo>
                    <a:pt x="0" y="229"/>
                    <a:pt x="228"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87"/>
            <p:cNvSpPr>
              <a:spLocks noChangeArrowheads="1"/>
            </p:cNvSpPr>
            <p:nvPr/>
          </p:nvSpPr>
          <p:spPr bwMode="auto">
            <a:xfrm>
              <a:off x="546129" y="4639014"/>
              <a:ext cx="251964" cy="264932"/>
            </a:xfrm>
            <a:custGeom>
              <a:avLst/>
              <a:gdLst>
                <a:gd name="T0" fmla="*/ 318 w 598"/>
                <a:gd name="T1" fmla="*/ 339 h 629"/>
                <a:gd name="T2" fmla="*/ 318 w 598"/>
                <a:gd name="T3" fmla="*/ 232 h 629"/>
                <a:gd name="T4" fmla="*/ 435 w 598"/>
                <a:gd name="T5" fmla="*/ 328 h 629"/>
                <a:gd name="T6" fmla="*/ 136 w 598"/>
                <a:gd name="T7" fmla="*/ 13 h 629"/>
                <a:gd name="T8" fmla="*/ 136 w 598"/>
                <a:gd name="T9" fmla="*/ 13 h 629"/>
                <a:gd name="T10" fmla="*/ 543 w 598"/>
                <a:gd name="T11" fmla="*/ 626 h 629"/>
                <a:gd name="T12" fmla="*/ 445 w 598"/>
                <a:gd name="T13" fmla="*/ 470 h 629"/>
                <a:gd name="T14" fmla="*/ 590 w 598"/>
                <a:gd name="T15" fmla="*/ 564 h 629"/>
                <a:gd name="T16" fmla="*/ 554 w 598"/>
                <a:gd name="T17" fmla="*/ 628 h 629"/>
                <a:gd name="T18" fmla="*/ 451 w 598"/>
                <a:gd name="T19" fmla="*/ 405 h 629"/>
                <a:gd name="T20" fmla="*/ 480 w 598"/>
                <a:gd name="T21" fmla="*/ 452 h 629"/>
                <a:gd name="T22" fmla="*/ 328 w 598"/>
                <a:gd name="T23" fmla="*/ 432 h 629"/>
                <a:gd name="T24" fmla="*/ 503 w 598"/>
                <a:gd name="T25" fmla="*/ 213 h 629"/>
                <a:gd name="T26" fmla="*/ 371 w 598"/>
                <a:gd name="T27" fmla="*/ 437 h 629"/>
                <a:gd name="T28" fmla="*/ 247 w 598"/>
                <a:gd name="T29" fmla="*/ 250 h 629"/>
                <a:gd name="T30" fmla="*/ 494 w 598"/>
                <a:gd name="T31" fmla="*/ 322 h 629"/>
                <a:gd name="T32" fmla="*/ 370 w 598"/>
                <a:gd name="T33" fmla="*/ 158 h 629"/>
                <a:gd name="T34" fmla="*/ 279 w 598"/>
                <a:gd name="T35" fmla="*/ 407 h 629"/>
                <a:gd name="T36" fmla="*/ 249 w 598"/>
                <a:gd name="T37" fmla="*/ 376 h 629"/>
                <a:gd name="T38" fmla="*/ 303 w 598"/>
                <a:gd name="T39" fmla="*/ 422 h 629"/>
                <a:gd name="T40" fmla="*/ 303 w 598"/>
                <a:gd name="T41" fmla="*/ 422 h 629"/>
                <a:gd name="T42" fmla="*/ 233 w 598"/>
                <a:gd name="T43" fmla="*/ 225 h 629"/>
                <a:gd name="T44" fmla="*/ 223 w 598"/>
                <a:gd name="T45" fmla="*/ 319 h 629"/>
                <a:gd name="T46" fmla="*/ 245 w 598"/>
                <a:gd name="T47" fmla="*/ 370 h 629"/>
                <a:gd name="T48" fmla="*/ 220 w 598"/>
                <a:gd name="T49" fmla="*/ 297 h 629"/>
                <a:gd name="T50" fmla="*/ 328 w 598"/>
                <a:gd name="T51" fmla="*/ 141 h 629"/>
                <a:gd name="T52" fmla="*/ 328 w 598"/>
                <a:gd name="T53" fmla="*/ 141 h 629"/>
                <a:gd name="T54" fmla="*/ 413 w 598"/>
                <a:gd name="T55" fmla="*/ 141 h 629"/>
                <a:gd name="T56" fmla="*/ 402 w 598"/>
                <a:gd name="T57" fmla="*/ 434 h 629"/>
                <a:gd name="T58" fmla="*/ 371 w 598"/>
                <a:gd name="T59" fmla="*/ 461 h 629"/>
                <a:gd name="T60" fmla="*/ 232 w 598"/>
                <a:gd name="T61" fmla="*/ 392 h 629"/>
                <a:gd name="T62" fmla="*/ 85 w 598"/>
                <a:gd name="T63" fmla="*/ 392 h 629"/>
                <a:gd name="T64" fmla="*/ 217 w 598"/>
                <a:gd name="T65" fmla="*/ 370 h 629"/>
                <a:gd name="T66" fmla="*/ 85 w 598"/>
                <a:gd name="T67" fmla="*/ 319 h 629"/>
                <a:gd name="T68" fmla="*/ 196 w 598"/>
                <a:gd name="T69" fmla="*/ 297 h 629"/>
                <a:gd name="T70" fmla="*/ 85 w 598"/>
                <a:gd name="T71" fmla="*/ 246 h 629"/>
                <a:gd name="T72" fmla="*/ 208 w 598"/>
                <a:gd name="T73" fmla="*/ 224 h 629"/>
                <a:gd name="T74" fmla="*/ 435 w 598"/>
                <a:gd name="T75" fmla="*/ 124 h 629"/>
                <a:gd name="T76" fmla="*/ 161 w 598"/>
                <a:gd name="T77" fmla="*/ 0 h 629"/>
                <a:gd name="T78" fmla="*/ 0 w 598"/>
                <a:gd name="T79" fmla="*/ 182 h 629"/>
                <a:gd name="T80" fmla="*/ 425 w 598"/>
                <a:gd name="T81" fmla="*/ 599 h 629"/>
                <a:gd name="T82" fmla="*/ 371 w 598"/>
                <a:gd name="T83" fmla="*/ 461 h 629"/>
                <a:gd name="T84" fmla="*/ 363 w 598"/>
                <a:gd name="T85" fmla="*/ 135 h 629"/>
                <a:gd name="T86" fmla="*/ 403 w 598"/>
                <a:gd name="T87" fmla="*/ 434 h 629"/>
                <a:gd name="T88" fmla="*/ 403 w 598"/>
                <a:gd name="T89" fmla="*/ 434 h 629"/>
                <a:gd name="T90" fmla="*/ 353 w 598"/>
                <a:gd name="T91" fmla="*/ 1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8" h="629">
                  <a:moveTo>
                    <a:pt x="423" y="339"/>
                  </a:moveTo>
                  <a:lnTo>
                    <a:pt x="423" y="339"/>
                  </a:lnTo>
                  <a:cubicBezTo>
                    <a:pt x="318" y="339"/>
                    <a:pt x="318" y="339"/>
                    <a:pt x="318" y="339"/>
                  </a:cubicBezTo>
                  <a:cubicBezTo>
                    <a:pt x="312" y="339"/>
                    <a:pt x="307" y="334"/>
                    <a:pt x="307" y="328"/>
                  </a:cubicBezTo>
                  <a:cubicBezTo>
                    <a:pt x="307" y="244"/>
                    <a:pt x="307" y="244"/>
                    <a:pt x="307" y="244"/>
                  </a:cubicBezTo>
                  <a:cubicBezTo>
                    <a:pt x="307" y="237"/>
                    <a:pt x="312" y="232"/>
                    <a:pt x="318" y="232"/>
                  </a:cubicBezTo>
                  <a:cubicBezTo>
                    <a:pt x="423" y="232"/>
                    <a:pt x="423" y="232"/>
                    <a:pt x="423" y="232"/>
                  </a:cubicBezTo>
                  <a:cubicBezTo>
                    <a:pt x="429" y="232"/>
                    <a:pt x="435" y="237"/>
                    <a:pt x="435" y="244"/>
                  </a:cubicBezTo>
                  <a:cubicBezTo>
                    <a:pt x="435" y="328"/>
                    <a:pt x="435" y="328"/>
                    <a:pt x="435" y="328"/>
                  </a:cubicBezTo>
                  <a:cubicBezTo>
                    <a:pt x="435" y="334"/>
                    <a:pt x="429" y="339"/>
                    <a:pt x="423" y="339"/>
                  </a:cubicBezTo>
                  <a:close/>
                  <a:moveTo>
                    <a:pt x="136" y="13"/>
                  </a:moveTo>
                  <a:lnTo>
                    <a:pt x="136" y="13"/>
                  </a:lnTo>
                  <a:cubicBezTo>
                    <a:pt x="8" y="160"/>
                    <a:pt x="8" y="160"/>
                    <a:pt x="8" y="160"/>
                  </a:cubicBezTo>
                  <a:cubicBezTo>
                    <a:pt x="136" y="160"/>
                    <a:pt x="136" y="160"/>
                    <a:pt x="136" y="160"/>
                  </a:cubicBezTo>
                  <a:lnTo>
                    <a:pt x="136" y="13"/>
                  </a:lnTo>
                  <a:close/>
                  <a:moveTo>
                    <a:pt x="554" y="628"/>
                  </a:moveTo>
                  <a:lnTo>
                    <a:pt x="554" y="628"/>
                  </a:lnTo>
                  <a:cubicBezTo>
                    <a:pt x="550" y="628"/>
                    <a:pt x="547" y="627"/>
                    <a:pt x="543" y="626"/>
                  </a:cubicBezTo>
                  <a:cubicBezTo>
                    <a:pt x="534" y="623"/>
                    <a:pt x="525" y="616"/>
                    <a:pt x="519" y="608"/>
                  </a:cubicBezTo>
                  <a:cubicBezTo>
                    <a:pt x="450" y="501"/>
                    <a:pt x="450" y="501"/>
                    <a:pt x="450" y="501"/>
                  </a:cubicBezTo>
                  <a:cubicBezTo>
                    <a:pt x="445" y="491"/>
                    <a:pt x="443" y="481"/>
                    <a:pt x="445" y="470"/>
                  </a:cubicBezTo>
                  <a:cubicBezTo>
                    <a:pt x="448" y="459"/>
                    <a:pt x="454" y="450"/>
                    <a:pt x="464" y="445"/>
                  </a:cubicBezTo>
                  <a:cubicBezTo>
                    <a:pt x="484" y="432"/>
                    <a:pt x="509" y="438"/>
                    <a:pt x="520" y="457"/>
                  </a:cubicBezTo>
                  <a:cubicBezTo>
                    <a:pt x="590" y="564"/>
                    <a:pt x="590" y="564"/>
                    <a:pt x="590" y="564"/>
                  </a:cubicBezTo>
                  <a:cubicBezTo>
                    <a:pt x="595" y="574"/>
                    <a:pt x="597" y="585"/>
                    <a:pt x="595" y="596"/>
                  </a:cubicBezTo>
                  <a:cubicBezTo>
                    <a:pt x="592" y="606"/>
                    <a:pt x="586" y="615"/>
                    <a:pt x="576" y="622"/>
                  </a:cubicBezTo>
                  <a:cubicBezTo>
                    <a:pt x="570" y="626"/>
                    <a:pt x="562" y="628"/>
                    <a:pt x="554" y="628"/>
                  </a:cubicBezTo>
                  <a:close/>
                  <a:moveTo>
                    <a:pt x="480" y="452"/>
                  </a:moveTo>
                  <a:lnTo>
                    <a:pt x="480" y="452"/>
                  </a:lnTo>
                  <a:cubicBezTo>
                    <a:pt x="451" y="405"/>
                    <a:pt x="451" y="405"/>
                    <a:pt x="451" y="405"/>
                  </a:cubicBezTo>
                  <a:cubicBezTo>
                    <a:pt x="431" y="416"/>
                    <a:pt x="431" y="416"/>
                    <a:pt x="431" y="416"/>
                  </a:cubicBezTo>
                  <a:cubicBezTo>
                    <a:pt x="461" y="464"/>
                    <a:pt x="461" y="464"/>
                    <a:pt x="461" y="464"/>
                  </a:cubicBezTo>
                  <a:lnTo>
                    <a:pt x="480" y="452"/>
                  </a:lnTo>
                  <a:close/>
                  <a:moveTo>
                    <a:pt x="371" y="437"/>
                  </a:moveTo>
                  <a:lnTo>
                    <a:pt x="371" y="437"/>
                  </a:lnTo>
                  <a:cubicBezTo>
                    <a:pt x="357" y="437"/>
                    <a:pt x="342" y="435"/>
                    <a:pt x="328" y="432"/>
                  </a:cubicBezTo>
                  <a:cubicBezTo>
                    <a:pt x="248" y="408"/>
                    <a:pt x="201" y="324"/>
                    <a:pt x="225" y="244"/>
                  </a:cubicBezTo>
                  <a:cubicBezTo>
                    <a:pt x="248" y="164"/>
                    <a:pt x="333" y="118"/>
                    <a:pt x="413" y="141"/>
                  </a:cubicBezTo>
                  <a:cubicBezTo>
                    <a:pt x="451" y="152"/>
                    <a:pt x="484" y="177"/>
                    <a:pt x="503" y="213"/>
                  </a:cubicBezTo>
                  <a:cubicBezTo>
                    <a:pt x="523" y="249"/>
                    <a:pt x="527" y="289"/>
                    <a:pt x="516" y="328"/>
                  </a:cubicBezTo>
                  <a:cubicBezTo>
                    <a:pt x="504" y="368"/>
                    <a:pt x="479" y="399"/>
                    <a:pt x="444" y="419"/>
                  </a:cubicBezTo>
                  <a:cubicBezTo>
                    <a:pt x="421" y="431"/>
                    <a:pt x="396" y="437"/>
                    <a:pt x="371" y="437"/>
                  </a:cubicBezTo>
                  <a:close/>
                  <a:moveTo>
                    <a:pt x="370" y="158"/>
                  </a:moveTo>
                  <a:lnTo>
                    <a:pt x="370" y="158"/>
                  </a:lnTo>
                  <a:cubicBezTo>
                    <a:pt x="315" y="158"/>
                    <a:pt x="264" y="195"/>
                    <a:pt x="247" y="250"/>
                  </a:cubicBezTo>
                  <a:cubicBezTo>
                    <a:pt x="227" y="319"/>
                    <a:pt x="267" y="389"/>
                    <a:pt x="335" y="409"/>
                  </a:cubicBezTo>
                  <a:cubicBezTo>
                    <a:pt x="368" y="419"/>
                    <a:pt x="402" y="414"/>
                    <a:pt x="433" y="399"/>
                  </a:cubicBezTo>
                  <a:cubicBezTo>
                    <a:pt x="463" y="382"/>
                    <a:pt x="485" y="355"/>
                    <a:pt x="494" y="322"/>
                  </a:cubicBezTo>
                  <a:cubicBezTo>
                    <a:pt x="503" y="288"/>
                    <a:pt x="499" y="254"/>
                    <a:pt x="482" y="224"/>
                  </a:cubicBezTo>
                  <a:cubicBezTo>
                    <a:pt x="466" y="195"/>
                    <a:pt x="439" y="173"/>
                    <a:pt x="406" y="162"/>
                  </a:cubicBezTo>
                  <a:cubicBezTo>
                    <a:pt x="394" y="159"/>
                    <a:pt x="383" y="158"/>
                    <a:pt x="370" y="158"/>
                  </a:cubicBezTo>
                  <a:close/>
                  <a:moveTo>
                    <a:pt x="272" y="401"/>
                  </a:moveTo>
                  <a:lnTo>
                    <a:pt x="272" y="401"/>
                  </a:lnTo>
                  <a:cubicBezTo>
                    <a:pt x="274" y="403"/>
                    <a:pt x="277" y="405"/>
                    <a:pt x="279" y="407"/>
                  </a:cubicBezTo>
                  <a:cubicBezTo>
                    <a:pt x="277" y="405"/>
                    <a:pt x="274" y="403"/>
                    <a:pt x="272" y="401"/>
                  </a:cubicBezTo>
                  <a:close/>
                  <a:moveTo>
                    <a:pt x="249" y="376"/>
                  </a:moveTo>
                  <a:lnTo>
                    <a:pt x="249" y="376"/>
                  </a:lnTo>
                  <a:cubicBezTo>
                    <a:pt x="252" y="380"/>
                    <a:pt x="256" y="383"/>
                    <a:pt x="259" y="387"/>
                  </a:cubicBezTo>
                  <a:cubicBezTo>
                    <a:pt x="254" y="383"/>
                    <a:pt x="252" y="380"/>
                    <a:pt x="249" y="376"/>
                  </a:cubicBezTo>
                  <a:close/>
                  <a:moveTo>
                    <a:pt x="303" y="422"/>
                  </a:moveTo>
                  <a:lnTo>
                    <a:pt x="303" y="422"/>
                  </a:lnTo>
                  <a:cubicBezTo>
                    <a:pt x="301" y="421"/>
                    <a:pt x="298" y="419"/>
                    <a:pt x="296" y="418"/>
                  </a:cubicBezTo>
                  <a:cubicBezTo>
                    <a:pt x="298" y="419"/>
                    <a:pt x="301" y="421"/>
                    <a:pt x="303" y="422"/>
                  </a:cubicBezTo>
                  <a:close/>
                  <a:moveTo>
                    <a:pt x="306" y="150"/>
                  </a:moveTo>
                  <a:lnTo>
                    <a:pt x="306" y="150"/>
                  </a:lnTo>
                  <a:cubicBezTo>
                    <a:pt x="274" y="165"/>
                    <a:pt x="247" y="191"/>
                    <a:pt x="233" y="225"/>
                  </a:cubicBezTo>
                  <a:lnTo>
                    <a:pt x="233" y="225"/>
                  </a:lnTo>
                  <a:cubicBezTo>
                    <a:pt x="247" y="191"/>
                    <a:pt x="274" y="165"/>
                    <a:pt x="306" y="150"/>
                  </a:cubicBezTo>
                  <a:close/>
                  <a:moveTo>
                    <a:pt x="223" y="319"/>
                  </a:moveTo>
                  <a:lnTo>
                    <a:pt x="223" y="319"/>
                  </a:lnTo>
                  <a:lnTo>
                    <a:pt x="223" y="319"/>
                  </a:lnTo>
                  <a:cubicBezTo>
                    <a:pt x="227" y="337"/>
                    <a:pt x="235" y="354"/>
                    <a:pt x="245" y="370"/>
                  </a:cubicBezTo>
                  <a:cubicBezTo>
                    <a:pt x="235" y="354"/>
                    <a:pt x="227" y="337"/>
                    <a:pt x="223" y="319"/>
                  </a:cubicBezTo>
                  <a:close/>
                  <a:moveTo>
                    <a:pt x="220" y="297"/>
                  </a:moveTo>
                  <a:lnTo>
                    <a:pt x="220" y="297"/>
                  </a:lnTo>
                  <a:cubicBezTo>
                    <a:pt x="219" y="280"/>
                    <a:pt x="220" y="263"/>
                    <a:pt x="224" y="246"/>
                  </a:cubicBezTo>
                  <a:cubicBezTo>
                    <a:pt x="220" y="263"/>
                    <a:pt x="219" y="280"/>
                    <a:pt x="220" y="297"/>
                  </a:cubicBezTo>
                  <a:close/>
                  <a:moveTo>
                    <a:pt x="328" y="141"/>
                  </a:moveTo>
                  <a:lnTo>
                    <a:pt x="328" y="141"/>
                  </a:lnTo>
                  <a:cubicBezTo>
                    <a:pt x="322" y="143"/>
                    <a:pt x="315" y="146"/>
                    <a:pt x="308" y="149"/>
                  </a:cubicBezTo>
                  <a:cubicBezTo>
                    <a:pt x="315" y="146"/>
                    <a:pt x="322" y="143"/>
                    <a:pt x="328" y="141"/>
                  </a:cubicBezTo>
                  <a:close/>
                  <a:moveTo>
                    <a:pt x="388" y="135"/>
                  </a:moveTo>
                  <a:lnTo>
                    <a:pt x="388" y="135"/>
                  </a:lnTo>
                  <a:cubicBezTo>
                    <a:pt x="396" y="136"/>
                    <a:pt x="404" y="139"/>
                    <a:pt x="413" y="141"/>
                  </a:cubicBezTo>
                  <a:cubicBezTo>
                    <a:pt x="404" y="139"/>
                    <a:pt x="396" y="136"/>
                    <a:pt x="388" y="135"/>
                  </a:cubicBezTo>
                  <a:close/>
                  <a:moveTo>
                    <a:pt x="402" y="434"/>
                  </a:moveTo>
                  <a:lnTo>
                    <a:pt x="402" y="434"/>
                  </a:lnTo>
                  <a:cubicBezTo>
                    <a:pt x="392" y="436"/>
                    <a:pt x="381" y="437"/>
                    <a:pt x="371" y="437"/>
                  </a:cubicBezTo>
                  <a:cubicBezTo>
                    <a:pt x="381" y="437"/>
                    <a:pt x="392" y="436"/>
                    <a:pt x="402" y="434"/>
                  </a:cubicBezTo>
                  <a:close/>
                  <a:moveTo>
                    <a:pt x="371" y="461"/>
                  </a:moveTo>
                  <a:lnTo>
                    <a:pt x="371" y="461"/>
                  </a:lnTo>
                  <a:cubicBezTo>
                    <a:pt x="354" y="461"/>
                    <a:pt x="338" y="458"/>
                    <a:pt x="322" y="454"/>
                  </a:cubicBezTo>
                  <a:cubicBezTo>
                    <a:pt x="286" y="444"/>
                    <a:pt x="254" y="422"/>
                    <a:pt x="232" y="392"/>
                  </a:cubicBezTo>
                  <a:cubicBezTo>
                    <a:pt x="232" y="392"/>
                    <a:pt x="232" y="392"/>
                    <a:pt x="231" y="392"/>
                  </a:cubicBezTo>
                  <a:cubicBezTo>
                    <a:pt x="85" y="392"/>
                    <a:pt x="85" y="392"/>
                    <a:pt x="85" y="392"/>
                  </a:cubicBezTo>
                  <a:lnTo>
                    <a:pt x="85" y="392"/>
                  </a:lnTo>
                  <a:cubicBezTo>
                    <a:pt x="80" y="392"/>
                    <a:pt x="75" y="387"/>
                    <a:pt x="75" y="381"/>
                  </a:cubicBezTo>
                  <a:cubicBezTo>
                    <a:pt x="75" y="375"/>
                    <a:pt x="80" y="371"/>
                    <a:pt x="85" y="371"/>
                  </a:cubicBezTo>
                  <a:cubicBezTo>
                    <a:pt x="217" y="370"/>
                    <a:pt x="217" y="370"/>
                    <a:pt x="217" y="370"/>
                  </a:cubicBezTo>
                  <a:cubicBezTo>
                    <a:pt x="209" y="354"/>
                    <a:pt x="202" y="336"/>
                    <a:pt x="199" y="319"/>
                  </a:cubicBezTo>
                  <a:cubicBezTo>
                    <a:pt x="85" y="319"/>
                    <a:pt x="85" y="319"/>
                    <a:pt x="85" y="319"/>
                  </a:cubicBezTo>
                  <a:lnTo>
                    <a:pt x="85" y="319"/>
                  </a:lnTo>
                  <a:cubicBezTo>
                    <a:pt x="80" y="319"/>
                    <a:pt x="75" y="314"/>
                    <a:pt x="75" y="308"/>
                  </a:cubicBezTo>
                  <a:cubicBezTo>
                    <a:pt x="75" y="302"/>
                    <a:pt x="80" y="298"/>
                    <a:pt x="85" y="298"/>
                  </a:cubicBezTo>
                  <a:cubicBezTo>
                    <a:pt x="196" y="297"/>
                    <a:pt x="196" y="297"/>
                    <a:pt x="196" y="297"/>
                  </a:cubicBezTo>
                  <a:cubicBezTo>
                    <a:pt x="195" y="280"/>
                    <a:pt x="197" y="262"/>
                    <a:pt x="201" y="246"/>
                  </a:cubicBezTo>
                  <a:cubicBezTo>
                    <a:pt x="85" y="246"/>
                    <a:pt x="85" y="246"/>
                    <a:pt x="85" y="246"/>
                  </a:cubicBezTo>
                  <a:lnTo>
                    <a:pt x="85" y="246"/>
                  </a:lnTo>
                  <a:cubicBezTo>
                    <a:pt x="80" y="246"/>
                    <a:pt x="75" y="242"/>
                    <a:pt x="75" y="235"/>
                  </a:cubicBezTo>
                  <a:cubicBezTo>
                    <a:pt x="75" y="229"/>
                    <a:pt x="80" y="225"/>
                    <a:pt x="85" y="225"/>
                  </a:cubicBezTo>
                  <a:cubicBezTo>
                    <a:pt x="208" y="224"/>
                    <a:pt x="208" y="224"/>
                    <a:pt x="208" y="224"/>
                  </a:cubicBezTo>
                  <a:cubicBezTo>
                    <a:pt x="233" y="157"/>
                    <a:pt x="298" y="111"/>
                    <a:pt x="370" y="111"/>
                  </a:cubicBezTo>
                  <a:cubicBezTo>
                    <a:pt x="387" y="111"/>
                    <a:pt x="403" y="114"/>
                    <a:pt x="419" y="118"/>
                  </a:cubicBezTo>
                  <a:cubicBezTo>
                    <a:pt x="424" y="120"/>
                    <a:pt x="429" y="122"/>
                    <a:pt x="435" y="124"/>
                  </a:cubicBezTo>
                  <a:cubicBezTo>
                    <a:pt x="435" y="10"/>
                    <a:pt x="435" y="10"/>
                    <a:pt x="435" y="10"/>
                  </a:cubicBezTo>
                  <a:cubicBezTo>
                    <a:pt x="435" y="4"/>
                    <a:pt x="430" y="0"/>
                    <a:pt x="425" y="0"/>
                  </a:cubicBezTo>
                  <a:cubicBezTo>
                    <a:pt x="161" y="0"/>
                    <a:pt x="161" y="0"/>
                    <a:pt x="161" y="0"/>
                  </a:cubicBezTo>
                  <a:cubicBezTo>
                    <a:pt x="161" y="171"/>
                    <a:pt x="161" y="171"/>
                    <a:pt x="161" y="171"/>
                  </a:cubicBezTo>
                  <a:cubicBezTo>
                    <a:pt x="161" y="177"/>
                    <a:pt x="156" y="182"/>
                    <a:pt x="150" y="182"/>
                  </a:cubicBezTo>
                  <a:cubicBezTo>
                    <a:pt x="0" y="182"/>
                    <a:pt x="0" y="182"/>
                    <a:pt x="0" y="182"/>
                  </a:cubicBezTo>
                  <a:cubicBezTo>
                    <a:pt x="0" y="587"/>
                    <a:pt x="0" y="587"/>
                    <a:pt x="0" y="587"/>
                  </a:cubicBezTo>
                  <a:cubicBezTo>
                    <a:pt x="0" y="593"/>
                    <a:pt x="5" y="599"/>
                    <a:pt x="10" y="599"/>
                  </a:cubicBezTo>
                  <a:cubicBezTo>
                    <a:pt x="425" y="599"/>
                    <a:pt x="425" y="599"/>
                    <a:pt x="425" y="599"/>
                  </a:cubicBezTo>
                  <a:cubicBezTo>
                    <a:pt x="430" y="599"/>
                    <a:pt x="435" y="593"/>
                    <a:pt x="435" y="587"/>
                  </a:cubicBezTo>
                  <a:cubicBezTo>
                    <a:pt x="435" y="449"/>
                    <a:pt x="435" y="449"/>
                    <a:pt x="435" y="449"/>
                  </a:cubicBezTo>
                  <a:cubicBezTo>
                    <a:pt x="414" y="457"/>
                    <a:pt x="393" y="461"/>
                    <a:pt x="371" y="461"/>
                  </a:cubicBezTo>
                  <a:close/>
                  <a:moveTo>
                    <a:pt x="370" y="134"/>
                  </a:moveTo>
                  <a:lnTo>
                    <a:pt x="370" y="134"/>
                  </a:lnTo>
                  <a:cubicBezTo>
                    <a:pt x="368" y="134"/>
                    <a:pt x="365" y="135"/>
                    <a:pt x="363" y="135"/>
                  </a:cubicBezTo>
                  <a:cubicBezTo>
                    <a:pt x="369" y="134"/>
                    <a:pt x="374" y="134"/>
                    <a:pt x="380" y="135"/>
                  </a:cubicBezTo>
                  <a:cubicBezTo>
                    <a:pt x="377" y="135"/>
                    <a:pt x="374" y="134"/>
                    <a:pt x="370" y="134"/>
                  </a:cubicBezTo>
                  <a:close/>
                  <a:moveTo>
                    <a:pt x="403" y="434"/>
                  </a:moveTo>
                  <a:lnTo>
                    <a:pt x="403" y="434"/>
                  </a:lnTo>
                  <a:cubicBezTo>
                    <a:pt x="415" y="431"/>
                    <a:pt x="424" y="428"/>
                    <a:pt x="435" y="423"/>
                  </a:cubicBezTo>
                  <a:cubicBezTo>
                    <a:pt x="424" y="428"/>
                    <a:pt x="415" y="431"/>
                    <a:pt x="403" y="434"/>
                  </a:cubicBezTo>
                  <a:close/>
                  <a:moveTo>
                    <a:pt x="336" y="140"/>
                  </a:moveTo>
                  <a:lnTo>
                    <a:pt x="336" y="140"/>
                  </a:lnTo>
                  <a:cubicBezTo>
                    <a:pt x="342" y="137"/>
                    <a:pt x="347" y="136"/>
                    <a:pt x="353" y="136"/>
                  </a:cubicBezTo>
                  <a:cubicBezTo>
                    <a:pt x="347" y="136"/>
                    <a:pt x="342" y="137"/>
                    <a:pt x="336" y="140"/>
                  </a:cubicBezTo>
                  <a:close/>
                </a:path>
              </a:pathLst>
            </a:custGeom>
            <a:solidFill>
              <a:schemeClr val="bg1"/>
            </a:solidFill>
            <a:ln>
              <a:noFill/>
            </a:ln>
            <a:effectLst/>
          </p:spPr>
          <p:txBody>
            <a:bodyPr wrap="none" anchor="ctr"/>
            <a:lstStyle/>
            <a:p>
              <a:endParaRPr lang="en-US"/>
            </a:p>
          </p:txBody>
        </p:sp>
      </p:grpSp>
      <p:sp>
        <p:nvSpPr>
          <p:cNvPr id="11" name="Rounded Rectangle 10"/>
          <p:cNvSpPr/>
          <p:nvPr/>
        </p:nvSpPr>
        <p:spPr>
          <a:xfrm>
            <a:off x="4980008" y="2496922"/>
            <a:ext cx="1677513" cy="163082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Master/initiator</a:t>
            </a:r>
          </a:p>
          <a:p>
            <a:pPr algn="ctr"/>
            <a:endParaRPr lang="en-US" sz="1200" b="1" dirty="0"/>
          </a:p>
          <a:p>
            <a:pPr marL="171450" indent="-171450">
              <a:buFont typeface="Wingdings" charset="2"/>
              <a:buChar char="ü"/>
            </a:pPr>
            <a:r>
              <a:rPr lang="en-US" sz="1200" dirty="0"/>
              <a:t>Setup</a:t>
            </a:r>
          </a:p>
          <a:p>
            <a:pPr marL="171450" indent="-171450">
              <a:buFont typeface="Wingdings" charset="2"/>
              <a:buChar char="ü"/>
            </a:pPr>
            <a:r>
              <a:rPr lang="en-US" sz="1200" dirty="0"/>
              <a:t>Create blobs</a:t>
            </a:r>
          </a:p>
          <a:p>
            <a:pPr marL="171450" indent="-171450">
              <a:buFont typeface="Wingdings" charset="2"/>
              <a:buChar char="ü"/>
            </a:pPr>
            <a:r>
              <a:rPr lang="en-US" sz="1200" dirty="0"/>
              <a:t>Control iterations</a:t>
            </a:r>
          </a:p>
          <a:p>
            <a:pPr marL="171450" indent="-171450">
              <a:buFont typeface="Wingdings" charset="2"/>
              <a:buChar char="ü"/>
            </a:pPr>
            <a:r>
              <a:rPr lang="en-US" sz="1200" dirty="0"/>
              <a:t>Invoke </a:t>
            </a:r>
            <a:r>
              <a:rPr lang="en-US" sz="1200" dirty="0" err="1"/>
              <a:t>Udx</a:t>
            </a:r>
            <a:endParaRPr lang="en-US" sz="1200" dirty="0"/>
          </a:p>
          <a:p>
            <a:pPr marL="171450" indent="-171450">
              <a:buFont typeface="Wingdings" charset="2"/>
              <a:buChar char="ü"/>
            </a:pPr>
            <a:r>
              <a:rPr lang="en-US" sz="1200" dirty="0"/>
              <a:t>Summarize model</a:t>
            </a:r>
          </a:p>
        </p:txBody>
      </p:sp>
      <p:sp>
        <p:nvSpPr>
          <p:cNvPr id="47" name="Rounded Rectangle 46"/>
          <p:cNvSpPr/>
          <p:nvPr/>
        </p:nvSpPr>
        <p:spPr>
          <a:xfrm>
            <a:off x="6901318" y="24933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Worker</a:t>
            </a:r>
          </a:p>
          <a:p>
            <a:pPr algn="ctr"/>
            <a:endParaRPr lang="en-US" sz="1200" b="1" dirty="0"/>
          </a:p>
        </p:txBody>
      </p:sp>
      <p:sp>
        <p:nvSpPr>
          <p:cNvPr id="13" name="Rectangle 12"/>
          <p:cNvSpPr/>
          <p:nvPr/>
        </p:nvSpPr>
        <p:spPr>
          <a:xfrm>
            <a:off x="7160410" y="2975655"/>
            <a:ext cx="668890" cy="423465"/>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UDx</a:t>
            </a:r>
            <a:endParaRPr lang="en-US" dirty="0">
              <a:solidFill>
                <a:schemeClr val="bg1"/>
              </a:solidFill>
            </a:endParaRPr>
          </a:p>
        </p:txBody>
      </p:sp>
      <p:sp>
        <p:nvSpPr>
          <p:cNvPr id="14" name="Rounded Rectangle 13"/>
          <p:cNvSpPr/>
          <p:nvPr/>
        </p:nvSpPr>
        <p:spPr>
          <a:xfrm>
            <a:off x="7160504"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7394271"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7628038"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3" idx="2"/>
            <a:endCxn id="14" idx="0"/>
          </p:cNvCxnSpPr>
          <p:nvPr/>
        </p:nvCxnSpPr>
        <p:spPr>
          <a:xfrm flipH="1">
            <a:off x="7261088"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2"/>
            <a:endCxn id="48" idx="0"/>
          </p:cNvCxnSpPr>
          <p:nvPr/>
        </p:nvCxnSpPr>
        <p:spPr>
          <a:xfrm>
            <a:off x="7494855" y="3399120"/>
            <a:ext cx="0"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2"/>
            <a:endCxn id="49" idx="0"/>
          </p:cNvCxnSpPr>
          <p:nvPr/>
        </p:nvCxnSpPr>
        <p:spPr>
          <a:xfrm>
            <a:off x="7494855"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1574" y="3488591"/>
            <a:ext cx="635892" cy="318100"/>
          </a:xfrm>
          <a:prstGeom prst="rect">
            <a:avLst/>
          </a:prstGeom>
        </p:spPr>
        <p:txBody>
          <a:bodyPr vert="horz" wrap="square" lIns="91440" tIns="45720" rIns="91440" bIns="45720" rtlCol="0" anchor="t" anchorCtr="0">
            <a:spAutoFit/>
          </a:bodyPr>
          <a:lstStyle/>
          <a:p>
            <a:pPr algn="ctr"/>
            <a:r>
              <a:rPr lang="en-US" sz="1467" dirty="0">
                <a:solidFill>
                  <a:schemeClr val="bg1"/>
                </a:solidFill>
                <a:latin typeface="+mn-lt"/>
                <a:ea typeface="Roboto Light" charset="0"/>
                <a:cs typeface="Roboto Light" charset="0"/>
              </a:rPr>
              <a:t>blobs</a:t>
            </a:r>
          </a:p>
        </p:txBody>
      </p:sp>
      <p:sp>
        <p:nvSpPr>
          <p:cNvPr id="52" name="TextBox 51"/>
          <p:cNvSpPr txBox="1"/>
          <p:nvPr/>
        </p:nvSpPr>
        <p:spPr>
          <a:xfrm>
            <a:off x="7896980" y="2971919"/>
            <a:ext cx="894937" cy="738664"/>
          </a:xfrm>
          <a:prstGeom prst="rect">
            <a:avLst/>
          </a:prstGeom>
        </p:spPr>
        <p:txBody>
          <a:bodyPr vert="horz" wrap="square" lIns="91440" tIns="45720" rIns="91440" bIns="45720" rtlCol="0" anchor="t" anchorCtr="0">
            <a:spAutoFit/>
          </a:bodyPr>
          <a:lstStyle/>
          <a:p>
            <a:pPr algn="ctr"/>
            <a:r>
              <a:rPr lang="en-US" sz="1400" dirty="0">
                <a:solidFill>
                  <a:schemeClr val="bg1"/>
                </a:solidFill>
                <a:latin typeface="+mn-lt"/>
                <a:ea typeface="Roboto Light" charset="0"/>
                <a:cs typeface="Roboto Light" charset="0"/>
              </a:rPr>
              <a:t>SQL execution engine</a:t>
            </a:r>
          </a:p>
        </p:txBody>
      </p:sp>
      <p:sp>
        <p:nvSpPr>
          <p:cNvPr id="29" name="Rectangle 28"/>
          <p:cNvSpPr/>
          <p:nvPr/>
        </p:nvSpPr>
        <p:spPr>
          <a:xfrm>
            <a:off x="7040347" y="2851973"/>
            <a:ext cx="1704287"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7109432" y="4048794"/>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ingle Corner Rectangle 53"/>
          <p:cNvSpPr/>
          <p:nvPr/>
        </p:nvSpPr>
        <p:spPr>
          <a:xfrm>
            <a:off x="7178152" y="410065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54"/>
          <p:cNvSpPr/>
          <p:nvPr/>
        </p:nvSpPr>
        <p:spPr>
          <a:xfrm>
            <a:off x="7247069" y="415180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800" dirty="0"/>
              <a:t>Models</a:t>
            </a:r>
          </a:p>
          <a:p>
            <a:pPr algn="ctr"/>
            <a:r>
              <a:rPr lang="en-US" sz="800" dirty="0"/>
              <a:t>on DFS</a:t>
            </a:r>
          </a:p>
        </p:txBody>
      </p:sp>
      <p:sp>
        <p:nvSpPr>
          <p:cNvPr id="56" name="Rectangle 55"/>
          <p:cNvSpPr/>
          <p:nvPr/>
        </p:nvSpPr>
        <p:spPr>
          <a:xfrm>
            <a:off x="7969718" y="4071830"/>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180979"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392240"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849697" y="4031714"/>
            <a:ext cx="894937" cy="523220"/>
          </a:xfrm>
          <a:prstGeom prst="rect">
            <a:avLst/>
          </a:prstGeom>
        </p:spPr>
        <p:txBody>
          <a:bodyPr vert="horz" wrap="square" lIns="91440" tIns="45720" rIns="91440" bIns="45720" rtlCol="0" anchor="t" anchorCtr="0">
            <a:spAutoFit/>
          </a:bodyPr>
          <a:lstStyle/>
          <a:p>
            <a:pPr algn="ctr"/>
            <a:r>
              <a:rPr lang="en-US" sz="1400" dirty="0">
                <a:solidFill>
                  <a:schemeClr val="bg1"/>
                </a:solidFill>
                <a:ea typeface="Roboto Light" charset="0"/>
                <a:cs typeface="Roboto Light" charset="0"/>
              </a:rPr>
              <a:t>c</a:t>
            </a:r>
            <a:r>
              <a:rPr lang="en-US" sz="1400">
                <a:solidFill>
                  <a:schemeClr val="bg1"/>
                </a:solidFill>
                <a:latin typeface="+mn-lt"/>
                <a:ea typeface="Roboto Light" charset="0"/>
                <a:cs typeface="Roboto Light" charset="0"/>
              </a:rPr>
              <a:t>olumn</a:t>
            </a:r>
            <a:endParaRPr lang="en-US" sz="1400" dirty="0">
              <a:solidFill>
                <a:schemeClr val="bg1"/>
              </a:solidFill>
              <a:latin typeface="+mn-lt"/>
              <a:ea typeface="Roboto Light" charset="0"/>
              <a:cs typeface="Roboto Light" charset="0"/>
            </a:endParaRPr>
          </a:p>
          <a:p>
            <a:pPr algn="ctr"/>
            <a:r>
              <a:rPr lang="en-US" sz="1400" dirty="0">
                <a:solidFill>
                  <a:schemeClr val="bg1"/>
                </a:solidFill>
                <a:ea typeface="Roboto Light" charset="0"/>
                <a:cs typeface="Roboto Light" charset="0"/>
              </a:rPr>
              <a:t>store</a:t>
            </a:r>
            <a:endParaRPr lang="en-US" sz="1400" dirty="0">
              <a:solidFill>
                <a:schemeClr val="bg1"/>
              </a:solidFill>
              <a:latin typeface="+mn-lt"/>
              <a:ea typeface="Roboto Light" charset="0"/>
              <a:cs typeface="Roboto Light" charset="0"/>
            </a:endParaRPr>
          </a:p>
        </p:txBody>
      </p:sp>
      <p:cxnSp>
        <p:nvCxnSpPr>
          <p:cNvPr id="61" name="Straight Connector 60"/>
          <p:cNvCxnSpPr>
            <a:stCxn id="29" idx="2"/>
            <a:endCxn id="53" idx="3"/>
          </p:cNvCxnSpPr>
          <p:nvPr/>
        </p:nvCxnSpPr>
        <p:spPr>
          <a:xfrm flipH="1">
            <a:off x="7310495" y="3867120"/>
            <a:ext cx="581996" cy="1816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2"/>
            <a:endCxn id="57" idx="0"/>
          </p:cNvCxnSpPr>
          <p:nvPr/>
        </p:nvCxnSpPr>
        <p:spPr>
          <a:xfrm>
            <a:off x="7892491" y="3867120"/>
            <a:ext cx="374163" cy="20360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120548" y="2935691"/>
            <a:ext cx="1392238"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6" idx="3"/>
            <a:endCxn id="29" idx="1"/>
          </p:cNvCxnSpPr>
          <p:nvPr/>
        </p:nvCxnSpPr>
        <p:spPr>
          <a:xfrm flipV="1">
            <a:off x="6512786" y="3359547"/>
            <a:ext cx="527561" cy="8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938" y="1166957"/>
            <a:ext cx="8082245" cy="1200329"/>
          </a:xfrm>
          <a:prstGeom prst="rect">
            <a:avLst/>
          </a:prstGeom>
          <a:noFill/>
        </p:spPr>
        <p:txBody>
          <a:bodyPr wrap="square" rtlCol="0">
            <a:spAutoFit/>
          </a:bodyPr>
          <a:lstStyle/>
          <a:p>
            <a:r>
              <a:rPr lang="en-US" dirty="0" smtClean="0"/>
              <a:t>Initial data exploration will be performed using a couple different platforms.  The data is stored in a distributed data platform called Vertica Analytics Database.  From </a:t>
            </a:r>
            <a:r>
              <a:rPr lang="en-US" dirty="0" err="1"/>
              <a:t>J</a:t>
            </a:r>
            <a:r>
              <a:rPr lang="en-US" dirty="0" err="1" smtClean="0"/>
              <a:t>upyter</a:t>
            </a:r>
            <a:r>
              <a:rPr lang="en-US" dirty="0" smtClean="0"/>
              <a:t> Notebooks client we will interface with the machine learning interface that Vertica provides via a library.</a:t>
            </a:r>
            <a:endParaRPr lang="en-US" dirty="0"/>
          </a:p>
        </p:txBody>
      </p:sp>
    </p:spTree>
    <p:extLst>
      <p:ext uri="{BB962C8B-B14F-4D97-AF65-F5344CB8AC3E}">
        <p14:creationId xmlns:p14="http://schemas.microsoft.com/office/powerpoint/2010/main" val="1740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26</a:t>
            </a:fld>
            <a:endParaRPr lang="en-US" noProof="0" dirty="0"/>
          </a:p>
        </p:txBody>
      </p:sp>
      <p:pic>
        <p:nvPicPr>
          <p:cNvPr id="4" name="Picture 3"/>
          <p:cNvPicPr>
            <a:picLocks noChangeAspect="1"/>
          </p:cNvPicPr>
          <p:nvPr/>
        </p:nvPicPr>
        <p:blipFill>
          <a:blip r:embed="rId2"/>
          <a:stretch>
            <a:fillRect/>
          </a:stretch>
        </p:blipFill>
        <p:spPr>
          <a:xfrm>
            <a:off x="5437962" y="2039907"/>
            <a:ext cx="6529752" cy="4112226"/>
          </a:xfrm>
          <a:prstGeom prst="rect">
            <a:avLst/>
          </a:prstGeom>
        </p:spPr>
      </p:pic>
      <p:sp>
        <p:nvSpPr>
          <p:cNvPr id="5" name="TextBox 4"/>
          <p:cNvSpPr txBox="1"/>
          <p:nvPr/>
        </p:nvSpPr>
        <p:spPr>
          <a:xfrm>
            <a:off x="759125" y="1377426"/>
            <a:ext cx="4494363" cy="5078313"/>
          </a:xfrm>
          <a:prstGeom prst="rect">
            <a:avLst/>
          </a:prstGeom>
          <a:noFill/>
        </p:spPr>
        <p:txBody>
          <a:bodyPr wrap="square" rtlCol="0">
            <a:spAutoFit/>
          </a:bodyPr>
          <a:lstStyle/>
          <a:p>
            <a:r>
              <a:rPr lang="en-US" dirty="0"/>
              <a:t>The library abstracts and streams data science functionality to manipulate large data sets stored in Vertica by taking advantage of what Vertica is known for – speed and built-in analytics and machine learning capabilities.</a:t>
            </a:r>
            <a:endParaRPr lang="en-US" dirty="0" smtClean="0"/>
          </a:p>
          <a:p>
            <a:endParaRPr lang="en-US" dirty="0"/>
          </a:p>
          <a:p>
            <a:r>
              <a:rPr lang="en-US" dirty="0" smtClean="0"/>
              <a:t>From </a:t>
            </a:r>
            <a:r>
              <a:rPr lang="en-US" dirty="0"/>
              <a:t>data preparation to model scoring and deployment, Vertica supports the entire machine learning process. Users can prepare data with functions for normalization, outlier detection, sampling, imbalanced data processing, missing value imputation and more. Machine learning models can be created, trained and tested on massive data sets, and then evaluated with model-level statistics such as ROC tables and confusion matrices.</a:t>
            </a:r>
          </a:p>
          <a:p>
            <a:endParaRPr lang="en-US" dirty="0"/>
          </a:p>
        </p:txBody>
      </p:sp>
      <p:sp>
        <p:nvSpPr>
          <p:cNvPr id="6" name="TextBox 5"/>
          <p:cNvSpPr txBox="1"/>
          <p:nvPr/>
        </p:nvSpPr>
        <p:spPr>
          <a:xfrm>
            <a:off x="5564038" y="405442"/>
            <a:ext cx="6262777" cy="1477328"/>
          </a:xfrm>
          <a:prstGeom prst="rect">
            <a:avLst/>
          </a:prstGeom>
          <a:noFill/>
        </p:spPr>
        <p:txBody>
          <a:bodyPr wrap="square" rtlCol="0">
            <a:spAutoFit/>
          </a:bodyPr>
          <a:lstStyle/>
          <a:p>
            <a:r>
              <a:rPr lang="en-US" dirty="0" smtClean="0"/>
              <a:t>Using the Vertica Analytics Platform to support the machine learning and exploratory data process via a python interface.  The computation and fitting is done leveraging a massively parallelized environment with the results sent back to the </a:t>
            </a:r>
            <a:r>
              <a:rPr lang="en-US" dirty="0" err="1" smtClean="0"/>
              <a:t>Jupyter</a:t>
            </a:r>
            <a:r>
              <a:rPr lang="en-US" dirty="0" smtClean="0"/>
              <a:t> Notebook.</a:t>
            </a:r>
            <a:endParaRPr lang="en-US" dirty="0"/>
          </a:p>
        </p:txBody>
      </p:sp>
    </p:spTree>
    <p:extLst>
      <p:ext uri="{BB962C8B-B14F-4D97-AF65-F5344CB8AC3E}">
        <p14:creationId xmlns:p14="http://schemas.microsoft.com/office/powerpoint/2010/main" val="158768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xmlns="" id="{5F91CCAB-9A67-4739-88FC-DEA76942836D}"/>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pic>
        <p:nvPicPr>
          <p:cNvPr id="6" name="Picture 5">
            <a:extLst>
              <a:ext uri="{FF2B5EF4-FFF2-40B4-BE49-F238E27FC236}">
                <a16:creationId xmlns:a16="http://schemas.microsoft.com/office/drawing/2014/main" xmlns=""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xmlns=""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xmlns=""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xmlns=""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6465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Visual of the Data set</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smtClean="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endParaRPr lang="en-US" sz="1400" dirty="0"/>
          </a:p>
        </p:txBody>
      </p:sp>
    </p:spTree>
    <p:extLst>
      <p:ext uri="{BB962C8B-B14F-4D97-AF65-F5344CB8AC3E}">
        <p14:creationId xmlns:p14="http://schemas.microsoft.com/office/powerpoint/2010/main" val="3329056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Linear regression and </a:t>
            </a:r>
            <a:r>
              <a:rPr lang="en-US" dirty="0"/>
              <a:t>Feature </a:t>
            </a:r>
            <a:r>
              <a:rPr lang="en-US" dirty="0" smtClean="0"/>
              <a:t>Development</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pic>
        <p:nvPicPr>
          <p:cNvPr id="5" name="Picture 4"/>
          <p:cNvPicPr>
            <a:picLocks noChangeAspect="1"/>
          </p:cNvPicPr>
          <p:nvPr/>
        </p:nvPicPr>
        <p:blipFill>
          <a:blip r:embed="rId2"/>
          <a:stretch>
            <a:fillRect/>
          </a:stretch>
        </p:blipFill>
        <p:spPr>
          <a:xfrm>
            <a:off x="4465014" y="1929045"/>
            <a:ext cx="7201524" cy="3764606"/>
          </a:xfrm>
          <a:prstGeom prst="rect">
            <a:avLst/>
          </a:prstGeom>
        </p:spPr>
      </p:pic>
      <p:sp>
        <p:nvSpPr>
          <p:cNvPr id="6" name="TextBox 5"/>
          <p:cNvSpPr txBox="1"/>
          <p:nvPr/>
        </p:nvSpPr>
        <p:spPr>
          <a:xfrm>
            <a:off x="741872" y="1166957"/>
            <a:ext cx="10748513" cy="923330"/>
          </a:xfrm>
          <a:prstGeom prst="rect">
            <a:avLst/>
          </a:prstGeom>
          <a:noFill/>
        </p:spPr>
        <p:txBody>
          <a:bodyPr wrap="square" rtlCol="0">
            <a:spAutoFit/>
          </a:bodyPr>
          <a:lstStyle/>
          <a:p>
            <a:r>
              <a:rPr lang="en-US" dirty="0" smtClean="0"/>
              <a:t>The initial investigation will comprise of discovering a model to price the RBOB(gasoline) front month contract.  However, please note, </a:t>
            </a:r>
            <a:r>
              <a:rPr lang="en-US" dirty="0" smtClean="0">
                <a:solidFill>
                  <a:srgbClr val="FF0000"/>
                </a:solidFill>
              </a:rPr>
              <a:t>the objective is not the accuracy or best fitting model, but the best strategy to monetize this information. </a:t>
            </a:r>
            <a:endParaRPr lang="en-US" dirty="0">
              <a:solidFill>
                <a:srgbClr val="FF0000"/>
              </a:solidFill>
            </a:endParaRPr>
          </a:p>
        </p:txBody>
      </p:sp>
      <p:sp>
        <p:nvSpPr>
          <p:cNvPr id="7" name="TextBox 6"/>
          <p:cNvSpPr txBox="1"/>
          <p:nvPr/>
        </p:nvSpPr>
        <p:spPr>
          <a:xfrm>
            <a:off x="603849" y="2570672"/>
            <a:ext cx="3674853" cy="2031325"/>
          </a:xfrm>
          <a:prstGeom prst="rect">
            <a:avLst/>
          </a:prstGeom>
          <a:noFill/>
        </p:spPr>
        <p:txBody>
          <a:bodyPr wrap="square" rtlCol="0">
            <a:spAutoFit/>
          </a:bodyPr>
          <a:lstStyle/>
          <a:p>
            <a:r>
              <a:rPr lang="en-US" dirty="0" smtClean="0"/>
              <a:t>Taking a look at the price action of the RBOB front month contract, we can see quite a few different patterns and perhaps linear regression might not be the best model, it is a good one to start with in determining next steps in the learning process.</a:t>
            </a:r>
            <a:endParaRPr lang="en-US" dirty="0"/>
          </a:p>
        </p:txBody>
      </p:sp>
    </p:spTree>
    <p:extLst>
      <p:ext uri="{BB962C8B-B14F-4D97-AF65-F5344CB8AC3E}">
        <p14:creationId xmlns:p14="http://schemas.microsoft.com/office/powerpoint/2010/main" val="151771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 The one most understand…</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extBox 6"/>
          <p:cNvSpPr txBox="1"/>
          <p:nvPr/>
        </p:nvSpPr>
        <p:spPr>
          <a:xfrm>
            <a:off x="515938" y="1466491"/>
            <a:ext cx="11423020" cy="738664"/>
          </a:xfrm>
          <a:prstGeom prst="rect">
            <a:avLst/>
          </a:prstGeom>
          <a:noFill/>
        </p:spPr>
        <p:txBody>
          <a:bodyPr wrap="square" rtlCol="0">
            <a:spAutoFit/>
          </a:bodyPr>
          <a:lstStyle/>
          <a:p>
            <a:r>
              <a:rPr lang="en-US" sz="1400" dirty="0"/>
              <a:t>The most basic machine learning algorithm that can be implemented on this data is linear regression. The linear regression model returns an equation that determines the relationship between the independent variables and the dependent </a:t>
            </a:r>
            <a:r>
              <a:rPr lang="en-US" sz="1400" dirty="0" smtClean="0"/>
              <a:t>variable.  The </a:t>
            </a:r>
            <a:r>
              <a:rPr lang="en-US" sz="1400" dirty="0"/>
              <a:t>equation for linear regression can be written </a:t>
            </a:r>
            <a:r>
              <a:rPr lang="en-US" sz="1400" dirty="0" smtClean="0"/>
              <a:t>as:</a:t>
            </a:r>
            <a:endParaRPr lang="en-US" sz="1400" dirty="0"/>
          </a:p>
          <a:p>
            <a:r>
              <a:rPr lang="en-US" sz="1400" dirty="0"/>
              <a:t>Here, x1, x2,….</a:t>
            </a:r>
            <a:r>
              <a:rPr lang="en-US" sz="1400" dirty="0" err="1"/>
              <a:t>xn</a:t>
            </a:r>
            <a:r>
              <a:rPr lang="en-US" sz="1400" dirty="0"/>
              <a:t> represent the independent variables while the coefficients θ1, θ2, …. </a:t>
            </a:r>
            <a:r>
              <a:rPr lang="en-US" sz="1400" dirty="0" err="1"/>
              <a:t>θn</a:t>
            </a:r>
            <a:r>
              <a:rPr lang="en-US" sz="1400" dirty="0"/>
              <a:t>  represent the weights.</a:t>
            </a:r>
          </a:p>
        </p:txBody>
      </p:sp>
      <p:pic>
        <p:nvPicPr>
          <p:cNvPr id="2056" name="Picture 8" descr="https://s3-ap-south-1.amazonaws.com/av-blog-media/wp-content/uploads/2018/10/stock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584" y="2438123"/>
            <a:ext cx="2228850" cy="390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938" y="3061618"/>
            <a:ext cx="5938202" cy="3108543"/>
          </a:xfrm>
          <a:prstGeom prst="rect">
            <a:avLst/>
          </a:prstGeom>
          <a:noFill/>
        </p:spPr>
        <p:txBody>
          <a:bodyPr wrap="square" rtlCol="0">
            <a:spAutoFit/>
          </a:bodyPr>
          <a:lstStyle/>
          <a:p>
            <a:r>
              <a:rPr lang="en-US" sz="1400" dirty="0" smtClean="0"/>
              <a:t>Here, we have Y as our dependent variable (future price of front month of gasoline), X’s are the independent variables and all thetas are the coefficients. Coefficients are basically the weights assigned to the features, based on their importance. When we have a high dimensional data set, it would be highly inefficient to use all the variables since some of them might be imparting redundant information. We would need to select the right set of variables which give us an accurate model as well as are able to explain the dependent variable well. There are multiple ways to select the right set of variables for the model. First among them would be the business understanding and domain knowledge. For instance while predicting sales we know that marketing efforts should impact positively towards sales and is an important feature in your model. We should also take care that the variables we’re selecting should not be correlated among themselves.</a:t>
            </a:r>
          </a:p>
          <a:p>
            <a:endParaRPr lang="en-US" sz="1400" dirty="0"/>
          </a:p>
        </p:txBody>
      </p:sp>
      <p:pic>
        <p:nvPicPr>
          <p:cNvPr id="6" name="Picture 5"/>
          <p:cNvPicPr>
            <a:picLocks noChangeAspect="1"/>
          </p:cNvPicPr>
          <p:nvPr/>
        </p:nvPicPr>
        <p:blipFill>
          <a:blip r:embed="rId3"/>
          <a:stretch>
            <a:fillRect/>
          </a:stretch>
        </p:blipFill>
        <p:spPr>
          <a:xfrm>
            <a:off x="6454140" y="2786180"/>
            <a:ext cx="5269094" cy="3271719"/>
          </a:xfrm>
          <a:prstGeom prst="rect">
            <a:avLst/>
          </a:prstGeom>
        </p:spPr>
      </p:pic>
    </p:spTree>
    <p:extLst>
      <p:ext uri="{BB962C8B-B14F-4D97-AF65-F5344CB8AC3E}">
        <p14:creationId xmlns:p14="http://schemas.microsoft.com/office/powerpoint/2010/main" val="38582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the right features for your model</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5" name="TextBox 4"/>
          <p:cNvSpPr txBox="1"/>
          <p:nvPr/>
        </p:nvSpPr>
        <p:spPr>
          <a:xfrm>
            <a:off x="379728" y="1311215"/>
            <a:ext cx="11423020" cy="2092881"/>
          </a:xfrm>
          <a:prstGeom prst="rect">
            <a:avLst/>
          </a:prstGeom>
          <a:noFill/>
        </p:spPr>
        <p:txBody>
          <a:bodyPr wrap="square" rtlCol="0">
            <a:spAutoFit/>
          </a:bodyPr>
          <a:lstStyle/>
          <a:p>
            <a:r>
              <a:rPr lang="en-US" sz="1400" dirty="0"/>
              <a:t>As we add more and more parameters to our model, its complexity increases, which results in increasing variance and decreasing bias, i.e., overfitting. So we need to find out one optimum point in our model where the decrease in bias is equal to increase in variance. In practice, there is no analytical way to find this point. So how to deal with high variance or high </a:t>
            </a:r>
            <a:r>
              <a:rPr lang="en-US" sz="1400" dirty="0" smtClean="0"/>
              <a:t>bias?  To </a:t>
            </a:r>
            <a:r>
              <a:rPr lang="en-US" sz="1400" dirty="0"/>
              <a:t>overcome </a:t>
            </a:r>
            <a:r>
              <a:rPr lang="en-US" sz="1400" dirty="0" smtClean="0"/>
              <a:t>under fitting </a:t>
            </a:r>
            <a:r>
              <a:rPr lang="en-US" sz="1400" dirty="0"/>
              <a:t>or high bias, we can basically add new parameters to our model so that the model complexity increases, and thus reducing high </a:t>
            </a:r>
            <a:r>
              <a:rPr lang="en-US" sz="1400" dirty="0" smtClean="0"/>
              <a:t>bias.  Now</a:t>
            </a:r>
            <a:r>
              <a:rPr lang="en-US" sz="1400" dirty="0"/>
              <a:t>, how can we overcome Overfitting for a regression </a:t>
            </a:r>
            <a:r>
              <a:rPr lang="en-US" sz="1400" dirty="0" smtClean="0"/>
              <a:t>model?  Basically </a:t>
            </a:r>
            <a:r>
              <a:rPr lang="en-US" sz="1400" dirty="0"/>
              <a:t>there are two methods to overcome </a:t>
            </a:r>
            <a:r>
              <a:rPr lang="en-US" sz="1400" dirty="0" smtClean="0"/>
              <a:t>overfitting;</a:t>
            </a:r>
          </a:p>
          <a:p>
            <a:endParaRPr lang="en-US" sz="1400" dirty="0"/>
          </a:p>
          <a:p>
            <a:pPr marL="285750" indent="-285750">
              <a:buFont typeface="Arial" panose="020B0604020202020204" pitchFamily="34" charset="0"/>
              <a:buChar char="•"/>
            </a:pPr>
            <a:r>
              <a:rPr lang="en-US" sz="1400" dirty="0"/>
              <a:t>Reduce the model complexity</a:t>
            </a:r>
          </a:p>
          <a:p>
            <a:pPr marL="285750" indent="-285750">
              <a:buFont typeface="Arial" panose="020B0604020202020204" pitchFamily="34" charset="0"/>
              <a:buChar char="•"/>
            </a:pPr>
            <a:r>
              <a:rPr lang="en-US" sz="1400" dirty="0"/>
              <a:t>Regularization</a:t>
            </a:r>
          </a:p>
          <a:p>
            <a:endParaRPr lang="en-US" dirty="0"/>
          </a:p>
        </p:txBody>
      </p:sp>
      <p:pic>
        <p:nvPicPr>
          <p:cNvPr id="6" name="Picture 5"/>
          <p:cNvPicPr>
            <a:picLocks noChangeAspect="1"/>
          </p:cNvPicPr>
          <p:nvPr/>
        </p:nvPicPr>
        <p:blipFill>
          <a:blip r:embed="rId2"/>
          <a:stretch>
            <a:fillRect/>
          </a:stretch>
        </p:blipFill>
        <p:spPr>
          <a:xfrm>
            <a:off x="758169" y="3188652"/>
            <a:ext cx="9454535" cy="2845148"/>
          </a:xfrm>
          <a:prstGeom prst="rect">
            <a:avLst/>
          </a:prstGeom>
        </p:spPr>
      </p:pic>
    </p:spTree>
    <p:extLst>
      <p:ext uri="{BB962C8B-B14F-4D97-AF65-F5344CB8AC3E}">
        <p14:creationId xmlns:p14="http://schemas.microsoft.com/office/powerpoint/2010/main" val="389270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 model summary</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TextBox 3"/>
          <p:cNvSpPr txBox="1"/>
          <p:nvPr/>
        </p:nvSpPr>
        <p:spPr>
          <a:xfrm>
            <a:off x="594360" y="1531620"/>
            <a:ext cx="10683240" cy="1815882"/>
          </a:xfrm>
          <a:prstGeom prst="rect">
            <a:avLst/>
          </a:prstGeom>
          <a:noFill/>
        </p:spPr>
        <p:txBody>
          <a:bodyPr wrap="square" rtlCol="0">
            <a:spAutoFit/>
          </a:bodyPr>
          <a:lstStyle/>
          <a:p>
            <a:r>
              <a:rPr lang="en-US" sz="1400" dirty="0" smtClean="0"/>
              <a:t>We analyzed several linear models; Linear Regression, Polynomial, Ridge </a:t>
            </a:r>
            <a:r>
              <a:rPr lang="en-US" sz="1400" dirty="0"/>
              <a:t>and </a:t>
            </a:r>
            <a:r>
              <a:rPr lang="en-US" sz="1400" dirty="0" smtClean="0"/>
              <a:t>Lasso.  </a:t>
            </a:r>
          </a:p>
          <a:p>
            <a:endParaRPr lang="en-US" sz="1400" dirty="0" smtClean="0"/>
          </a:p>
          <a:p>
            <a:r>
              <a:rPr lang="en-US" sz="1400" dirty="0" smtClean="0"/>
              <a:t>We have discussed Linear regression and Polynomial introduces a more controlled fit depending on the degree put into the model.  Ridge </a:t>
            </a:r>
            <a:r>
              <a:rPr lang="en-US" sz="1400" dirty="0"/>
              <a:t>and Lasso </a:t>
            </a:r>
            <a:r>
              <a:rPr lang="en-US" sz="1400" dirty="0" smtClean="0"/>
              <a:t>regression </a:t>
            </a:r>
            <a:r>
              <a:rPr lang="en-US" sz="1400" dirty="0"/>
              <a:t>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a:t>
            </a:r>
            <a:r>
              <a:rPr lang="en-US" sz="1400" dirty="0" smtClean="0"/>
              <a:t>).  Ridge regression </a:t>
            </a:r>
            <a:r>
              <a:rPr lang="en-US" sz="1400" dirty="0"/>
              <a:t>can’t zero coefficients. </a:t>
            </a:r>
            <a:r>
              <a:rPr lang="en-US" sz="1400" dirty="0" smtClean="0"/>
              <a:t>You either </a:t>
            </a:r>
            <a:r>
              <a:rPr lang="en-US" sz="1400" dirty="0"/>
              <a:t>select all the coefficients or none of them whereas LASSO does both parameter shrinkage and variable selection automatically because it zero out the </a:t>
            </a:r>
            <a:r>
              <a:rPr lang="en-US" sz="1400" dirty="0" smtClean="0"/>
              <a:t>coefficients </a:t>
            </a:r>
            <a:r>
              <a:rPr lang="en-US" sz="1400" dirty="0"/>
              <a:t>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smtClean="0"/>
              <a:t>Actual versus predicted prices where quite similar.</a:t>
            </a:r>
            <a:endParaRPr lang="en-US" dirty="0"/>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smtClean="0"/>
              <a:t>Error residual looked good…</a:t>
            </a:r>
            <a:endParaRPr lang="en-US" dirty="0"/>
          </a:p>
        </p:txBody>
      </p:sp>
    </p:spTree>
    <p:extLst>
      <p:ext uri="{BB962C8B-B14F-4D97-AF65-F5344CB8AC3E}">
        <p14:creationId xmlns:p14="http://schemas.microsoft.com/office/powerpoint/2010/main" val="2470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arima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4" name="TextBox 3"/>
          <p:cNvSpPr txBox="1"/>
          <p:nvPr/>
        </p:nvSpPr>
        <p:spPr>
          <a:xfrm>
            <a:off x="415057" y="1166957"/>
            <a:ext cx="11418803" cy="923330"/>
          </a:xfrm>
          <a:prstGeom prst="rect">
            <a:avLst/>
          </a:prstGeom>
          <a:noFill/>
        </p:spPr>
        <p:txBody>
          <a:bodyPr wrap="square" rtlCol="0">
            <a:spAutoFit/>
          </a:bodyPr>
          <a:lstStyle/>
          <a:p>
            <a:r>
              <a:rPr lang="en-US" b="1" dirty="0"/>
              <a:t>ARIMA</a:t>
            </a:r>
            <a:r>
              <a:rPr lang="en-US" dirty="0"/>
              <a:t> is an acronym that stands for AutoRegressive Integrated Moving Average. It is a class of model that captures a suite of different standard temporal structures in time series data. </a:t>
            </a:r>
            <a:r>
              <a:rPr lang="en-US" dirty="0" smtClean="0"/>
              <a:t>ARIMA </a:t>
            </a:r>
            <a:r>
              <a:rPr lang="en-US" dirty="0"/>
              <a:t>is a very popular statistical method for time series forecasting. ARIMA models take into account the past values to predict the future values</a:t>
            </a:r>
            <a:r>
              <a:rPr lang="en-US" dirty="0" smtClean="0"/>
              <a:t>.</a:t>
            </a:r>
            <a:endParaRPr lang="en-US" dirty="0"/>
          </a:p>
        </p:txBody>
      </p:sp>
      <p:pic>
        <p:nvPicPr>
          <p:cNvPr id="6" name="Picture 5"/>
          <p:cNvPicPr>
            <a:picLocks noChangeAspect="1"/>
          </p:cNvPicPr>
          <p:nvPr/>
        </p:nvPicPr>
        <p:blipFill>
          <a:blip r:embed="rId2"/>
          <a:stretch>
            <a:fillRect/>
          </a:stretch>
        </p:blipFill>
        <p:spPr>
          <a:xfrm>
            <a:off x="5870502" y="2087293"/>
            <a:ext cx="5963358" cy="3726767"/>
          </a:xfrm>
          <a:prstGeom prst="rect">
            <a:avLst/>
          </a:prstGeom>
        </p:spPr>
      </p:pic>
      <p:sp>
        <p:nvSpPr>
          <p:cNvPr id="7" name="TextBox 6"/>
          <p:cNvSpPr txBox="1"/>
          <p:nvPr/>
        </p:nvSpPr>
        <p:spPr>
          <a:xfrm>
            <a:off x="515938" y="2217420"/>
            <a:ext cx="5130482" cy="3693319"/>
          </a:xfrm>
          <a:prstGeom prst="rect">
            <a:avLst/>
          </a:prstGeom>
          <a:noFill/>
        </p:spPr>
        <p:txBody>
          <a:bodyPr wrap="square" rtlCol="0">
            <a:spAutoFit/>
          </a:bodyPr>
          <a:lstStyle/>
          <a:p>
            <a:r>
              <a:rPr lang="en-US" dirty="0" smtClean="0"/>
              <a:t>There </a:t>
            </a:r>
            <a:r>
              <a:rPr lang="en-US" dirty="0"/>
              <a:t>are three important parameters in ARIMA:</a:t>
            </a:r>
          </a:p>
          <a:p>
            <a:r>
              <a:rPr lang="en-US" dirty="0"/>
              <a:t>p (past values used for forecasting the next value)</a:t>
            </a:r>
          </a:p>
          <a:p>
            <a:r>
              <a:rPr lang="en-US" dirty="0"/>
              <a:t>q (past forecast errors used to predict the future values)</a:t>
            </a:r>
          </a:p>
          <a:p>
            <a:r>
              <a:rPr lang="en-US" dirty="0"/>
              <a:t>d (order of differencing)</a:t>
            </a:r>
          </a:p>
          <a:p>
            <a:endParaRPr lang="en-US" dirty="0"/>
          </a:p>
          <a:p>
            <a:r>
              <a:rPr lang="en-US" dirty="0"/>
              <a:t>Parameter tuning for ARIMA consumes a lot of time. So we will use auto ARIMA which automatically selects the best combination of (</a:t>
            </a:r>
            <a:r>
              <a:rPr lang="en-US" dirty="0" err="1"/>
              <a:t>p,q,d</a:t>
            </a:r>
            <a:r>
              <a:rPr lang="en-US" dirty="0"/>
              <a:t>) that provides the least error. To read more about how auto ARIMA works, refer to this article:</a:t>
            </a:r>
          </a:p>
          <a:p>
            <a:endParaRPr lang="en-US" dirty="0"/>
          </a:p>
          <a:p>
            <a:endParaRPr lang="en-US" dirty="0"/>
          </a:p>
        </p:txBody>
      </p:sp>
      <p:sp>
        <p:nvSpPr>
          <p:cNvPr id="5" name="TextBox 4"/>
          <p:cNvSpPr txBox="1"/>
          <p:nvPr/>
        </p:nvSpPr>
        <p:spPr>
          <a:xfrm>
            <a:off x="2030017" y="5811066"/>
            <a:ext cx="9221638" cy="923330"/>
          </a:xfrm>
          <a:prstGeom prst="rect">
            <a:avLst/>
          </a:prstGeom>
          <a:noFill/>
        </p:spPr>
        <p:txBody>
          <a:bodyPr wrap="square" rtlCol="0">
            <a:spAutoFit/>
          </a:bodyPr>
          <a:lstStyle/>
          <a:p>
            <a:r>
              <a:rPr lang="en-US" i="1" dirty="0" smtClean="0"/>
              <a:t>Note: while the graph indicates this is a poor strategy, domain expertise and more advanced types of this modeling technique will make up a good part of our trading strategy.  More on this in the next section.</a:t>
            </a:r>
            <a:endParaRPr lang="en-US" i="1" dirty="0"/>
          </a:p>
        </p:txBody>
      </p:sp>
    </p:spTree>
    <p:extLst>
      <p:ext uri="{BB962C8B-B14F-4D97-AF65-F5344CB8AC3E}">
        <p14:creationId xmlns:p14="http://schemas.microsoft.com/office/powerpoint/2010/main" val="2445268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In </a:t>
            </a:r>
            <a:r>
              <a:rPr lang="en-US" dirty="0" smtClean="0"/>
              <a:t>Trading</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4" name="TextBox 3"/>
          <p:cNvSpPr txBox="1"/>
          <p:nvPr/>
        </p:nvSpPr>
        <p:spPr>
          <a:xfrm>
            <a:off x="595223" y="1293962"/>
            <a:ext cx="10662249" cy="2308324"/>
          </a:xfrm>
          <a:prstGeom prst="rect">
            <a:avLst/>
          </a:prstGeom>
          <a:noFill/>
        </p:spPr>
        <p:txBody>
          <a:bodyPr wrap="square" rtlCol="0">
            <a:spAutoFit/>
          </a:bodyPr>
          <a:lstStyle/>
          <a:p>
            <a:pPr fontAlgn="base"/>
            <a:r>
              <a:rPr lang="en-US" sz="1400" dirty="0"/>
              <a:t>Random forest is a supervised classification machine learning algorithm which uses ensemble method. Simply put, a random forest is made up of numerous decision trees and helps to tackle the problem of overfitting in decision trees. These decision trees are randomly constructed by selecting random features from the given </a:t>
            </a:r>
            <a:r>
              <a:rPr lang="en-US" sz="1400" dirty="0" smtClean="0"/>
              <a:t>dataset.  Random </a:t>
            </a:r>
            <a:r>
              <a:rPr lang="en-US" sz="1400" dirty="0"/>
              <a:t>forest arrives at a decision or prediction based on the maximum number of votes received from the decision trees. The outcome which is arrived at, for a maximum number of times through the numerous decision trees is considered as the final outcome by the random forest</a:t>
            </a:r>
            <a:r>
              <a:rPr lang="en-US" sz="1400" dirty="0" smtClean="0"/>
              <a:t>. </a:t>
            </a:r>
            <a:r>
              <a:rPr lang="en-US" sz="1400" dirty="0"/>
              <a:t>Random forests are based on ensemble learning techniques. Ensemble, simply means a group or a collection, which in this case, is a collection of decision trees, together called as random forest. The accuracy of ensemble models is better than the accuracy of individual models due to the fact that it compiles the results from the individual models and provides a final outcome.</a:t>
            </a:r>
          </a:p>
          <a:p>
            <a:pPr fontAlgn="base"/>
            <a:endParaRPr lang="en-US" sz="1400" dirty="0"/>
          </a:p>
          <a:p>
            <a:endParaRPr lang="en-US" dirty="0"/>
          </a:p>
        </p:txBody>
      </p:sp>
      <p:sp>
        <p:nvSpPr>
          <p:cNvPr id="5" name="TextBox 4"/>
          <p:cNvSpPr txBox="1"/>
          <p:nvPr/>
        </p:nvSpPr>
        <p:spPr>
          <a:xfrm>
            <a:off x="595223" y="3095284"/>
            <a:ext cx="5909787" cy="3385542"/>
          </a:xfrm>
          <a:prstGeom prst="rect">
            <a:avLst/>
          </a:prstGeom>
          <a:noFill/>
        </p:spPr>
        <p:txBody>
          <a:bodyPr wrap="square" rtlCol="0">
            <a:spAutoFit/>
          </a:bodyPr>
          <a:lstStyle/>
          <a:p>
            <a:pPr fontAlgn="base"/>
            <a:r>
              <a:rPr lang="en-US" sz="1400" dirty="0" smtClean="0"/>
              <a:t>Features </a:t>
            </a:r>
            <a:r>
              <a:rPr lang="en-US" sz="1400" dirty="0"/>
              <a:t>are selected randomly using a method known as bootstrap aggregating or bagging. From the set of features available in the dataset, a number of training subsets are created by choosing random features with replacement. What this means is that one feature may be repeated in different training subsets at the same </a:t>
            </a:r>
            <a:r>
              <a:rPr lang="en-US" sz="1400" dirty="0" smtClean="0"/>
              <a:t>time.  For </a:t>
            </a:r>
            <a:r>
              <a:rPr lang="en-US" sz="1400" dirty="0"/>
              <a:t>example, </a:t>
            </a:r>
            <a:r>
              <a:rPr lang="en-US" sz="1400" dirty="0" smtClean="0"/>
              <a:t>our dataset </a:t>
            </a:r>
            <a:r>
              <a:rPr lang="en-US" sz="1400" dirty="0"/>
              <a:t>contains </a:t>
            </a:r>
            <a:r>
              <a:rPr lang="en-US" sz="1400" dirty="0" smtClean="0"/>
              <a:t>a number of </a:t>
            </a:r>
            <a:r>
              <a:rPr lang="en-US" sz="1400" dirty="0"/>
              <a:t>features and subsets of 5 features are to be selected to construct different decision trees then these 5 features will be selected randomly and any feature can be a part of more than one subset. This ensures randomness, making the correlation between the trees less, thus overcoming the problem of </a:t>
            </a:r>
            <a:r>
              <a:rPr lang="en-US" sz="1400" dirty="0" smtClean="0"/>
              <a:t>overfitting.  Once </a:t>
            </a:r>
            <a:r>
              <a:rPr lang="en-US" sz="1400" dirty="0"/>
              <a:t>the features are selected, the trees are constructed based on the best split. Each tree gives an output which is considered as a ‘vote’ from that tree to the given output. The </a:t>
            </a:r>
            <a:r>
              <a:rPr lang="en-US" sz="1400" dirty="0" smtClean="0"/>
              <a:t>output which </a:t>
            </a:r>
            <a:r>
              <a:rPr lang="en-US" sz="1400" dirty="0"/>
              <a:t>receives the maximum ‘votes’ is chosen by the random forest as the final output/result or in case of continuous variables, the average of all the outputs is considered as the final output.</a:t>
            </a:r>
          </a:p>
          <a:p>
            <a:endParaRPr lang="en-US" dirty="0"/>
          </a:p>
        </p:txBody>
      </p:sp>
      <p:pic>
        <p:nvPicPr>
          <p:cNvPr id="1026"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010" y="3095284"/>
            <a:ext cx="5390818" cy="326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27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ALGORITHM RESULTS</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35</a:t>
            </a:fld>
            <a:endParaRPr lang="en-US" noProof="0" dirty="0"/>
          </a:p>
        </p:txBody>
      </p:sp>
      <p:pic>
        <p:nvPicPr>
          <p:cNvPr id="4" name="Picture 3"/>
          <p:cNvPicPr>
            <a:picLocks noChangeAspect="1"/>
          </p:cNvPicPr>
          <p:nvPr/>
        </p:nvPicPr>
        <p:blipFill>
          <a:blip r:embed="rId2"/>
          <a:stretch>
            <a:fillRect/>
          </a:stretch>
        </p:blipFill>
        <p:spPr>
          <a:xfrm>
            <a:off x="850491" y="1497065"/>
            <a:ext cx="9990686" cy="4450466"/>
          </a:xfrm>
          <a:prstGeom prst="rect">
            <a:avLst/>
          </a:prstGeom>
        </p:spPr>
      </p:pic>
      <p:pic>
        <p:nvPicPr>
          <p:cNvPr id="6" name="Picture 5"/>
          <p:cNvPicPr>
            <a:picLocks noChangeAspect="1"/>
          </p:cNvPicPr>
          <p:nvPr/>
        </p:nvPicPr>
        <p:blipFill>
          <a:blip r:embed="rId3"/>
          <a:stretch>
            <a:fillRect/>
          </a:stretch>
        </p:blipFill>
        <p:spPr>
          <a:xfrm>
            <a:off x="6607204" y="2014807"/>
            <a:ext cx="4067175" cy="2914650"/>
          </a:xfrm>
          <a:prstGeom prst="rect">
            <a:avLst/>
          </a:prstGeom>
        </p:spPr>
      </p:pic>
    </p:spTree>
    <p:extLst>
      <p:ext uri="{BB962C8B-B14F-4D97-AF65-F5344CB8AC3E}">
        <p14:creationId xmlns:p14="http://schemas.microsoft.com/office/powerpoint/2010/main" val="3343786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1016241"/>
            <a:ext cx="11150600" cy="920336"/>
          </a:xfrm>
        </p:spPr>
        <p:txBody>
          <a:bodyPr/>
          <a:lstStyle/>
          <a:p>
            <a:r>
              <a:rPr lang="en-US" b="0" dirty="0" smtClean="0"/>
              <a:t>Future Contract </a:t>
            </a:r>
            <a:r>
              <a:rPr lang="en-US" b="0" dirty="0"/>
              <a:t>Prediction with </a:t>
            </a:r>
            <a:r>
              <a:rPr lang="en-US" b="0" dirty="0" err="1" smtClean="0"/>
              <a:t>XGBoost</a:t>
            </a:r>
            <a:r>
              <a:rPr lang="en-US" b="0" dirty="0"/>
              <a:t/>
            </a:r>
            <a:br>
              <a:rPr lang="en-US" b="0"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4" name="TextBox 3"/>
          <p:cNvSpPr txBox="1"/>
          <p:nvPr/>
        </p:nvSpPr>
        <p:spPr>
          <a:xfrm>
            <a:off x="579120" y="1684020"/>
            <a:ext cx="10378440" cy="1200329"/>
          </a:xfrm>
          <a:prstGeom prst="rect">
            <a:avLst/>
          </a:prstGeom>
          <a:noFill/>
        </p:spPr>
        <p:txBody>
          <a:bodyPr wrap="square" rtlCol="0">
            <a:spAutoFit/>
          </a:bodyPr>
          <a:lstStyle/>
          <a:p>
            <a:r>
              <a:rPr lang="en-US" dirty="0" smtClean="0"/>
              <a:t>We are </a:t>
            </a:r>
            <a:r>
              <a:rPr lang="en-US" dirty="0"/>
              <a:t>going </a:t>
            </a:r>
            <a:r>
              <a:rPr lang="en-US" dirty="0" smtClean="0"/>
              <a:t>to change the </a:t>
            </a:r>
            <a:r>
              <a:rPr lang="en-US" dirty="0"/>
              <a:t>approach </a:t>
            </a:r>
            <a:r>
              <a:rPr lang="en-US" dirty="0" smtClean="0"/>
              <a:t>future contract price </a:t>
            </a:r>
            <a:r>
              <a:rPr lang="en-US" dirty="0"/>
              <a:t>prediction as a classification problem where we will try to predict whether </a:t>
            </a:r>
            <a:r>
              <a:rPr lang="en-US" dirty="0" smtClean="0"/>
              <a:t>future contract, </a:t>
            </a:r>
            <a:r>
              <a:rPr lang="en-US" dirty="0"/>
              <a:t>on the </a:t>
            </a:r>
            <a:r>
              <a:rPr lang="en-US" dirty="0" smtClean="0"/>
              <a:t>n+5 </a:t>
            </a:r>
            <a:r>
              <a:rPr lang="en-US" dirty="0"/>
              <a:t>day, will go up or </a:t>
            </a:r>
            <a:r>
              <a:rPr lang="en-US" dirty="0" smtClean="0"/>
              <a:t>down(5% winner), </a:t>
            </a:r>
            <a:r>
              <a:rPr lang="en-US" dirty="0"/>
              <a:t>using historical </a:t>
            </a:r>
            <a:r>
              <a:rPr lang="en-US" dirty="0" smtClean="0"/>
              <a:t>future contract data</a:t>
            </a:r>
            <a:r>
              <a:rPr lang="en-US" dirty="0"/>
              <a:t>. We will </a:t>
            </a:r>
            <a:r>
              <a:rPr lang="en-US" dirty="0" smtClean="0"/>
              <a:t>enrich the data to use</a:t>
            </a:r>
            <a:r>
              <a:rPr lang="en-US" dirty="0"/>
              <a:t> </a:t>
            </a:r>
            <a:r>
              <a:rPr lang="en-US" dirty="0" smtClean="0"/>
              <a:t>technical indicators</a:t>
            </a:r>
            <a:r>
              <a:rPr lang="en-US" dirty="0"/>
              <a:t> as features for our </a:t>
            </a:r>
            <a:r>
              <a:rPr lang="en-US" dirty="0" smtClean="0"/>
              <a:t>problem.  We have a very good data set for this type of modeling since  </a:t>
            </a:r>
            <a:endParaRPr lang="en-US" dirty="0"/>
          </a:p>
        </p:txBody>
      </p:sp>
      <p:sp>
        <p:nvSpPr>
          <p:cNvPr id="5" name="TextBox 4"/>
          <p:cNvSpPr txBox="1"/>
          <p:nvPr/>
        </p:nvSpPr>
        <p:spPr>
          <a:xfrm>
            <a:off x="579120" y="2881222"/>
            <a:ext cx="9773729" cy="3416320"/>
          </a:xfrm>
          <a:prstGeom prst="rect">
            <a:avLst/>
          </a:prstGeom>
          <a:noFill/>
        </p:spPr>
        <p:txBody>
          <a:bodyPr wrap="square" rtlCol="0">
            <a:spAutoFit/>
          </a:bodyPr>
          <a:lstStyle/>
          <a:p>
            <a:r>
              <a:rPr lang="en-US" dirty="0" smtClean="0"/>
              <a:t>A couple considerations before we start modeling the dataset that we need to think about before starting;</a:t>
            </a:r>
          </a:p>
          <a:p>
            <a:endParaRPr lang="en-US" dirty="0" smtClean="0"/>
          </a:p>
          <a:p>
            <a:r>
              <a:rPr lang="en-US" b="1" dirty="0" smtClean="0"/>
              <a:t>Data Set and Feature Creation</a:t>
            </a:r>
            <a:endParaRPr lang="en-US" b="1" dirty="0"/>
          </a:p>
          <a:p>
            <a:r>
              <a:rPr lang="en-US" dirty="0" smtClean="0"/>
              <a:t>Initially we will only be looking at global index and government energy report summary numbers.  We may need to create features.</a:t>
            </a:r>
          </a:p>
          <a:p>
            <a:endParaRPr lang="en-US" dirty="0"/>
          </a:p>
          <a:p>
            <a:r>
              <a:rPr lang="en-US" b="1" dirty="0"/>
              <a:t>Class Imbalance</a:t>
            </a:r>
          </a:p>
          <a:p>
            <a:r>
              <a:rPr lang="en-US" dirty="0"/>
              <a:t>Class imbalance can be a nuisance while training and also give a false feeling of high accuracy</a:t>
            </a:r>
            <a:r>
              <a:rPr lang="en-US" dirty="0" smtClean="0"/>
              <a:t>.  Fortunately, after checking the data set, it is a fairly even distribution(50%/50%) between winners and losers.  If this wasn’t the case, we would need subsample the data corpus.</a:t>
            </a:r>
            <a:endParaRPr lang="en-US" dirty="0"/>
          </a:p>
          <a:p>
            <a:endParaRPr lang="en-US" dirty="0"/>
          </a:p>
        </p:txBody>
      </p:sp>
    </p:spTree>
    <p:extLst>
      <p:ext uri="{BB962C8B-B14F-4D97-AF65-F5344CB8AC3E}">
        <p14:creationId xmlns:p14="http://schemas.microsoft.com/office/powerpoint/2010/main" val="4123852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XGBOOST Results</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37</a:t>
            </a:fld>
            <a:endParaRPr lang="en-US" noProof="0" dirty="0"/>
          </a:p>
        </p:txBody>
      </p:sp>
      <p:sp>
        <p:nvSpPr>
          <p:cNvPr id="4" name="TextBox 3"/>
          <p:cNvSpPr txBox="1"/>
          <p:nvPr/>
        </p:nvSpPr>
        <p:spPr>
          <a:xfrm>
            <a:off x="486704" y="1293962"/>
            <a:ext cx="11179834" cy="523220"/>
          </a:xfrm>
          <a:prstGeom prst="rect">
            <a:avLst/>
          </a:prstGeom>
          <a:noFill/>
        </p:spPr>
        <p:txBody>
          <a:bodyPr wrap="square" rtlCol="0">
            <a:spAutoFit/>
          </a:bodyPr>
          <a:lstStyle/>
          <a:p>
            <a:r>
              <a:rPr lang="en-US" sz="1400" dirty="0" smtClean="0"/>
              <a:t>We are not shuffling </a:t>
            </a:r>
            <a:r>
              <a:rPr lang="en-US" sz="1400" dirty="0"/>
              <a:t>data before splitting as we really want to predict prices in future by training our model on past data. Caution should be taken while training and evaluating time series data as there can be a high chance of overfitting (and don’t use cross-validation for evaluation).</a:t>
            </a:r>
          </a:p>
        </p:txBody>
      </p:sp>
      <p:pic>
        <p:nvPicPr>
          <p:cNvPr id="5" name="Picture 4"/>
          <p:cNvPicPr>
            <a:picLocks noChangeAspect="1"/>
          </p:cNvPicPr>
          <p:nvPr/>
        </p:nvPicPr>
        <p:blipFill>
          <a:blip r:embed="rId2"/>
          <a:stretch>
            <a:fillRect/>
          </a:stretch>
        </p:blipFill>
        <p:spPr>
          <a:xfrm>
            <a:off x="7791705" y="1842413"/>
            <a:ext cx="4061812" cy="1981372"/>
          </a:xfrm>
          <a:prstGeom prst="rect">
            <a:avLst/>
          </a:prstGeom>
        </p:spPr>
      </p:pic>
      <p:pic>
        <p:nvPicPr>
          <p:cNvPr id="6" name="Picture 5"/>
          <p:cNvPicPr>
            <a:picLocks noChangeAspect="1"/>
          </p:cNvPicPr>
          <p:nvPr/>
        </p:nvPicPr>
        <p:blipFill>
          <a:blip r:embed="rId3"/>
          <a:stretch>
            <a:fillRect/>
          </a:stretch>
        </p:blipFill>
        <p:spPr>
          <a:xfrm>
            <a:off x="7791705" y="4337703"/>
            <a:ext cx="4069433" cy="2004234"/>
          </a:xfrm>
          <a:prstGeom prst="rect">
            <a:avLst/>
          </a:prstGeom>
        </p:spPr>
      </p:pic>
      <p:sp>
        <p:nvSpPr>
          <p:cNvPr id="7" name="TextBox 6"/>
          <p:cNvSpPr txBox="1"/>
          <p:nvPr/>
        </p:nvSpPr>
        <p:spPr>
          <a:xfrm>
            <a:off x="10268141" y="2958754"/>
            <a:ext cx="2191110" cy="369332"/>
          </a:xfrm>
          <a:prstGeom prst="rect">
            <a:avLst/>
          </a:prstGeom>
          <a:noFill/>
        </p:spPr>
        <p:txBody>
          <a:bodyPr wrap="square" rtlCol="0">
            <a:spAutoFit/>
          </a:bodyPr>
          <a:lstStyle/>
          <a:p>
            <a:r>
              <a:rPr lang="en-US" dirty="0" smtClean="0"/>
              <a:t>Accuracy 40%</a:t>
            </a:r>
            <a:endParaRPr lang="en-US" dirty="0"/>
          </a:p>
        </p:txBody>
      </p:sp>
      <p:sp>
        <p:nvSpPr>
          <p:cNvPr id="9" name="TextBox 8"/>
          <p:cNvSpPr txBox="1"/>
          <p:nvPr/>
        </p:nvSpPr>
        <p:spPr>
          <a:xfrm>
            <a:off x="9921539" y="5360748"/>
            <a:ext cx="1736617" cy="369332"/>
          </a:xfrm>
          <a:prstGeom prst="rect">
            <a:avLst/>
          </a:prstGeom>
          <a:noFill/>
        </p:spPr>
        <p:txBody>
          <a:bodyPr wrap="square" rtlCol="0">
            <a:spAutoFit/>
          </a:bodyPr>
          <a:lstStyle/>
          <a:p>
            <a:r>
              <a:rPr lang="en-US" dirty="0" smtClean="0"/>
              <a:t>Accuracy 85%</a:t>
            </a:r>
            <a:endParaRPr lang="en-US" dirty="0"/>
          </a:p>
        </p:txBody>
      </p:sp>
      <p:sp>
        <p:nvSpPr>
          <p:cNvPr id="13" name="TextBox 12"/>
          <p:cNvSpPr txBox="1"/>
          <p:nvPr/>
        </p:nvSpPr>
        <p:spPr>
          <a:xfrm>
            <a:off x="578959" y="4647322"/>
            <a:ext cx="5512279" cy="1384995"/>
          </a:xfrm>
          <a:prstGeom prst="rect">
            <a:avLst/>
          </a:prstGeom>
          <a:noFill/>
        </p:spPr>
        <p:txBody>
          <a:bodyPr wrap="square" rtlCol="0">
            <a:spAutoFit/>
          </a:bodyPr>
          <a:lstStyle/>
          <a:p>
            <a:r>
              <a:rPr lang="en-US" sz="1400" dirty="0"/>
              <a:t>So, we are able to get some performance with best accuracy of </a:t>
            </a:r>
            <a:r>
              <a:rPr lang="en-US" sz="1400" dirty="0" smtClean="0"/>
              <a:t>85%. </a:t>
            </a:r>
            <a:r>
              <a:rPr lang="en-US" sz="1400" dirty="0"/>
              <a:t>Since, forecasting </a:t>
            </a:r>
            <a:r>
              <a:rPr lang="en-US" sz="1400" dirty="0" smtClean="0"/>
              <a:t>future contract prices </a:t>
            </a:r>
            <a:r>
              <a:rPr lang="en-US" sz="1400" dirty="0"/>
              <a:t>is quite difficult, framing it as a 2-class classification problem is a good way to start and we can then go more granular by turning it into a multi-class problem by defining a label for different ranges of </a:t>
            </a:r>
            <a:r>
              <a:rPr lang="en-US" sz="1400" dirty="0" smtClean="0"/>
              <a:t>price movement </a:t>
            </a:r>
            <a:r>
              <a:rPr lang="en-US" sz="1400" dirty="0"/>
              <a:t>and if we succeed at that then we can finally move to price prediction (a regression problem</a:t>
            </a:r>
            <a:r>
              <a:rPr lang="en-US" sz="1400" dirty="0" smtClean="0"/>
              <a:t>).</a:t>
            </a:r>
            <a:endParaRPr lang="en-US" sz="1400" dirty="0"/>
          </a:p>
        </p:txBody>
      </p:sp>
      <p:pic>
        <p:nvPicPr>
          <p:cNvPr id="14" name="Picture 13"/>
          <p:cNvPicPr>
            <a:picLocks noChangeAspect="1"/>
          </p:cNvPicPr>
          <p:nvPr/>
        </p:nvPicPr>
        <p:blipFill>
          <a:blip r:embed="rId4"/>
          <a:stretch>
            <a:fillRect/>
          </a:stretch>
        </p:blipFill>
        <p:spPr>
          <a:xfrm>
            <a:off x="6421735" y="4499241"/>
            <a:ext cx="2610121" cy="1459999"/>
          </a:xfrm>
          <a:prstGeom prst="rect">
            <a:avLst/>
          </a:prstGeom>
        </p:spPr>
      </p:pic>
      <p:sp>
        <p:nvSpPr>
          <p:cNvPr id="8" name="TextBox 7"/>
          <p:cNvSpPr txBox="1"/>
          <p:nvPr/>
        </p:nvSpPr>
        <p:spPr>
          <a:xfrm>
            <a:off x="578959" y="3046884"/>
            <a:ext cx="5960853" cy="1600438"/>
          </a:xfrm>
          <a:prstGeom prst="rect">
            <a:avLst/>
          </a:prstGeom>
          <a:noFill/>
        </p:spPr>
        <p:txBody>
          <a:bodyPr wrap="square" rtlCol="0">
            <a:spAutoFit/>
          </a:bodyPr>
          <a:lstStyle/>
          <a:p>
            <a:r>
              <a:rPr lang="en-US" sz="1400" dirty="0" smtClean="0"/>
              <a:t>Therefore we created a number of </a:t>
            </a:r>
            <a:r>
              <a:rPr lang="en-US" sz="1400" dirty="0" err="1" smtClean="0"/>
              <a:t>ocillators</a:t>
            </a:r>
            <a:r>
              <a:rPr lang="en-US" sz="1400" dirty="0" smtClean="0"/>
              <a:t> and technical indicators based on price.  Below is the list of features added to the dataset;</a:t>
            </a:r>
          </a:p>
          <a:p>
            <a:pPr marL="285750" indent="-285750">
              <a:buFont typeface="Arial" panose="020B0604020202020204" pitchFamily="34" charset="0"/>
              <a:buChar char="•"/>
            </a:pPr>
            <a:r>
              <a:rPr lang="en-US" sz="1400" dirty="0" smtClean="0"/>
              <a:t>Moving </a:t>
            </a:r>
            <a:r>
              <a:rPr lang="en-US" sz="1400" dirty="0"/>
              <a:t>Average Convergence Divergence (MACD), </a:t>
            </a:r>
          </a:p>
          <a:p>
            <a:pPr marL="285750" indent="-285750">
              <a:buFont typeface="Arial" panose="020B0604020202020204" pitchFamily="34" charset="0"/>
              <a:buChar char="•"/>
            </a:pPr>
            <a:r>
              <a:rPr lang="en-US" sz="1400" dirty="0" smtClean="0"/>
              <a:t>Hull </a:t>
            </a:r>
            <a:r>
              <a:rPr lang="en-US" sz="1400" dirty="0"/>
              <a:t>Exponential Moving Average (HMA), </a:t>
            </a:r>
          </a:p>
          <a:p>
            <a:pPr marL="285750" indent="-285750">
              <a:buFont typeface="Arial" panose="020B0604020202020204" pitchFamily="34" charset="0"/>
              <a:buChar char="•"/>
            </a:pPr>
            <a:r>
              <a:rPr lang="en-US" sz="1400" dirty="0" smtClean="0"/>
              <a:t>Bollinger </a:t>
            </a:r>
            <a:r>
              <a:rPr lang="en-US" sz="1400" dirty="0"/>
              <a:t>Bands (BBANDS), </a:t>
            </a:r>
          </a:p>
          <a:p>
            <a:pPr marL="285750" indent="-285750">
              <a:buFont typeface="Arial" panose="020B0604020202020204" pitchFamily="34" charset="0"/>
              <a:buChar char="•"/>
            </a:pPr>
            <a:r>
              <a:rPr lang="en-US" sz="1400" dirty="0" smtClean="0"/>
              <a:t>On-Balance </a:t>
            </a:r>
            <a:r>
              <a:rPr lang="en-US" sz="1400" dirty="0"/>
              <a:t>Volume (OBV), </a:t>
            </a:r>
          </a:p>
          <a:p>
            <a:pPr marL="285750" indent="-285750">
              <a:buFont typeface="Arial" panose="020B0604020202020204" pitchFamily="34" charset="0"/>
              <a:buChar char="•"/>
            </a:pPr>
            <a:r>
              <a:rPr lang="en-US" sz="1400" dirty="0" err="1" smtClean="0"/>
              <a:t>Aroon</a:t>
            </a:r>
            <a:r>
              <a:rPr lang="en-US" sz="1400" dirty="0" smtClean="0"/>
              <a:t> </a:t>
            </a:r>
            <a:r>
              <a:rPr lang="en-US" sz="1400" dirty="0"/>
              <a:t>Oscillator (AROON) </a:t>
            </a:r>
          </a:p>
        </p:txBody>
      </p:sp>
      <p:sp>
        <p:nvSpPr>
          <p:cNvPr id="10" name="TextBox 9"/>
          <p:cNvSpPr txBox="1"/>
          <p:nvPr/>
        </p:nvSpPr>
        <p:spPr>
          <a:xfrm>
            <a:off x="578959" y="1877332"/>
            <a:ext cx="7430379" cy="1384995"/>
          </a:xfrm>
          <a:prstGeom prst="rect">
            <a:avLst/>
          </a:prstGeom>
          <a:noFill/>
        </p:spPr>
        <p:txBody>
          <a:bodyPr wrap="square" rtlCol="0">
            <a:spAutoFit/>
          </a:bodyPr>
          <a:lstStyle/>
          <a:p>
            <a:r>
              <a:rPr lang="en-US" sz="1400" dirty="0" smtClean="0"/>
              <a:t>Our initial accuracy on just the dataset of index and energy department data was around 40%.  Technical </a:t>
            </a:r>
            <a:r>
              <a:rPr lang="en-US" sz="1400" dirty="0"/>
              <a:t>indicators are good predictors for </a:t>
            </a:r>
            <a:r>
              <a:rPr lang="en-US" sz="1400" dirty="0" smtClean="0"/>
              <a:t>future contract prices </a:t>
            </a:r>
            <a:r>
              <a:rPr lang="en-US" sz="1400" dirty="0"/>
              <a:t>and hence serves as a good proxy for features in a parametric model (as </a:t>
            </a:r>
            <a:r>
              <a:rPr lang="en-US" sz="1400" dirty="0" err="1"/>
              <a:t>XGBoost</a:t>
            </a:r>
            <a:r>
              <a:rPr lang="en-US" sz="1400" dirty="0"/>
              <a:t> and other similar algorithms don’t capture time dependency of features), though there are better practices that can be tried. However, this approach serves as a good beginning for stock prediction nonetheless.</a:t>
            </a:r>
          </a:p>
          <a:p>
            <a:endParaRPr lang="en-US" sz="1400" dirty="0"/>
          </a:p>
        </p:txBody>
      </p:sp>
    </p:spTree>
    <p:extLst>
      <p:ext uri="{BB962C8B-B14F-4D97-AF65-F5344CB8AC3E}">
        <p14:creationId xmlns:p14="http://schemas.microsoft.com/office/powerpoint/2010/main" val="13603138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0"/>
            <a:ext cx="11150600" cy="1437399"/>
          </a:xfrm>
        </p:spPr>
        <p:txBody>
          <a:bodyPr/>
          <a:lstStyle/>
          <a:p>
            <a:r>
              <a:rPr lang="en-US" dirty="0"/>
              <a:t>Essentials of Deep Learning : Introduction to Long Short Term </a:t>
            </a:r>
            <a:r>
              <a:rPr lang="en-US" dirty="0" smtClean="0"/>
              <a:t>Memory(LSTM)</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extBox 3"/>
          <p:cNvSpPr txBox="1"/>
          <p:nvPr/>
        </p:nvSpPr>
        <p:spPr>
          <a:xfrm>
            <a:off x="624840" y="1432560"/>
            <a:ext cx="10738856" cy="1661993"/>
          </a:xfrm>
          <a:prstGeom prst="rect">
            <a:avLst/>
          </a:prstGeom>
          <a:noFill/>
        </p:spPr>
        <p:txBody>
          <a:bodyPr wrap="square" rtlCol="0">
            <a:spAutoFit/>
          </a:bodyPr>
          <a:lstStyle/>
          <a:p>
            <a:r>
              <a:rPr lang="en-US" sz="1400" dirty="0"/>
              <a:t>Sequence prediction problems have been around for a long time. They are considered as one of the hardest problems to solve in the data science industry. </a:t>
            </a:r>
            <a:r>
              <a:rPr lang="en-US" sz="1400" dirty="0" smtClean="0"/>
              <a:t>With </a:t>
            </a:r>
            <a:r>
              <a:rPr lang="en-US" sz="1400" dirty="0"/>
              <a:t>the recent breakthroughs that have been happening in data science, it is found that for almost all of these sequence prediction problems, Long short Term Memory networks, </a:t>
            </a:r>
            <a:r>
              <a:rPr lang="en-US" sz="1400" dirty="0" smtClean="0"/>
              <a:t>LSTMs </a:t>
            </a:r>
            <a:r>
              <a:rPr lang="en-US" sz="1400" dirty="0"/>
              <a:t>have been observed as the most effective solution</a:t>
            </a:r>
            <a:r>
              <a:rPr lang="en-US" sz="1400" dirty="0" smtClean="0"/>
              <a:t>.</a:t>
            </a:r>
          </a:p>
          <a:p>
            <a:endParaRPr lang="en-US" sz="1400" dirty="0"/>
          </a:p>
          <a:p>
            <a:r>
              <a:rPr lang="en-US" sz="1400" dirty="0"/>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a:t>
            </a:r>
          </a:p>
          <a:p>
            <a:endParaRPr lang="en-US" dirty="0"/>
          </a:p>
        </p:txBody>
      </p:sp>
      <p:sp>
        <p:nvSpPr>
          <p:cNvPr id="5" name="TextBox 4"/>
          <p:cNvSpPr txBox="1"/>
          <p:nvPr/>
        </p:nvSpPr>
        <p:spPr>
          <a:xfrm>
            <a:off x="624840" y="2948436"/>
            <a:ext cx="5021580" cy="3385542"/>
          </a:xfrm>
          <a:prstGeom prst="rect">
            <a:avLst/>
          </a:prstGeom>
          <a:noFill/>
        </p:spPr>
        <p:txBody>
          <a:bodyPr wrap="square" rtlCol="0">
            <a:spAutoFit/>
          </a:bodyPr>
          <a:lstStyle/>
          <a:p>
            <a:r>
              <a:rPr lang="en-US" sz="1400" dirty="0"/>
              <a:t>Take </a:t>
            </a:r>
            <a:r>
              <a:rPr lang="en-US" sz="1400" dirty="0" smtClean="0"/>
              <a:t>our </a:t>
            </a:r>
            <a:r>
              <a:rPr lang="en-US" sz="1400" dirty="0"/>
              <a:t>example of sequential data, which </a:t>
            </a:r>
            <a:r>
              <a:rPr lang="en-US" sz="1400" dirty="0" smtClean="0"/>
              <a:t>is </a:t>
            </a:r>
            <a:r>
              <a:rPr lang="en-US" sz="1400" dirty="0"/>
              <a:t>the </a:t>
            </a:r>
            <a:r>
              <a:rPr lang="en-US" sz="1400" dirty="0" smtClean="0"/>
              <a:t>future contract price data. </a:t>
            </a:r>
            <a:r>
              <a:rPr lang="en-US" sz="1400" dirty="0"/>
              <a:t>A simple machine learning model or an Artificial Neural Network may learn to predict the </a:t>
            </a:r>
            <a:r>
              <a:rPr lang="en-US" sz="1400" dirty="0" smtClean="0"/>
              <a:t>future prices </a:t>
            </a:r>
            <a:r>
              <a:rPr lang="en-US" sz="1400" dirty="0"/>
              <a:t>based on a number of features: the volume of the </a:t>
            </a:r>
            <a:r>
              <a:rPr lang="en-US" sz="1400" dirty="0" smtClean="0"/>
              <a:t>future contract, </a:t>
            </a:r>
            <a:r>
              <a:rPr lang="en-US" sz="1400" dirty="0"/>
              <a:t>the opening value etc. While the price of the </a:t>
            </a:r>
            <a:r>
              <a:rPr lang="en-US" sz="1400" dirty="0" smtClean="0"/>
              <a:t>contract depends </a:t>
            </a:r>
            <a:r>
              <a:rPr lang="en-US" sz="1400" dirty="0"/>
              <a:t>on these features, it is also largely dependent on the </a:t>
            </a:r>
            <a:r>
              <a:rPr lang="en-US" sz="1400" dirty="0" smtClean="0"/>
              <a:t>contract values </a:t>
            </a:r>
            <a:r>
              <a:rPr lang="en-US" sz="1400" dirty="0"/>
              <a:t>in the previous days. In fact for a trader, these values in the previous days (or the trend) is one major deciding factor for </a:t>
            </a:r>
            <a:r>
              <a:rPr lang="en-US" sz="1400" dirty="0" smtClean="0"/>
              <a:t>predictions.  In </a:t>
            </a:r>
            <a:r>
              <a:rPr lang="en-US" sz="1400" dirty="0"/>
              <a:t>the conventional feed-forward neural networks, all test cases are considered to be independent. That is when fitting the model for a particular day, there is no consideration for the stock prices on the previous </a:t>
            </a:r>
            <a:r>
              <a:rPr lang="en-US" sz="1400" dirty="0" smtClean="0"/>
              <a:t>days.  This </a:t>
            </a:r>
            <a:r>
              <a:rPr lang="en-US" sz="1400" dirty="0"/>
              <a:t>dependency on time is achieved via Recurrent Neural Networks. </a:t>
            </a:r>
            <a:endParaRPr lang="en-US" sz="1400" dirty="0" smtClean="0"/>
          </a:p>
          <a:p>
            <a:endParaRPr lang="en-US" sz="1400" dirty="0"/>
          </a:p>
          <a:p>
            <a:endParaRPr lang="en-US" dirty="0"/>
          </a:p>
        </p:txBody>
      </p:sp>
      <p:sp>
        <p:nvSpPr>
          <p:cNvPr id="6" name="TextBox 5"/>
          <p:cNvSpPr txBox="1"/>
          <p:nvPr/>
        </p:nvSpPr>
        <p:spPr>
          <a:xfrm>
            <a:off x="5928360" y="2887980"/>
            <a:ext cx="4960620" cy="584775"/>
          </a:xfrm>
          <a:prstGeom prst="rect">
            <a:avLst/>
          </a:prstGeom>
          <a:noFill/>
        </p:spPr>
        <p:txBody>
          <a:bodyPr wrap="square" rtlCol="0">
            <a:spAutoFit/>
          </a:bodyPr>
          <a:lstStyle/>
          <a:p>
            <a:r>
              <a:rPr lang="en-US" sz="1400" dirty="0"/>
              <a:t>A typical RNN looks like:</a:t>
            </a:r>
          </a:p>
          <a:p>
            <a:endParaRPr lang="en-US" dirty="0"/>
          </a:p>
        </p:txBody>
      </p:sp>
      <p:pic>
        <p:nvPicPr>
          <p:cNvPr id="1026" name="Picture 2" descr="https://s3-ap-south-1.amazonaws.com/av-blog-media/wp-content/uploads/2017/12/05231650/rnn-neuron-196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715" y="3472755"/>
            <a:ext cx="1866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5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into Recurrent Neural Networks (RNN)</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TextBox 3"/>
          <p:cNvSpPr txBox="1"/>
          <p:nvPr/>
        </p:nvSpPr>
        <p:spPr>
          <a:xfrm>
            <a:off x="515938" y="1531620"/>
            <a:ext cx="10479722" cy="1446550"/>
          </a:xfrm>
          <a:prstGeom prst="rect">
            <a:avLst/>
          </a:prstGeom>
          <a:noFill/>
        </p:spPr>
        <p:txBody>
          <a:bodyPr wrap="square" rtlCol="0">
            <a:spAutoFit/>
          </a:bodyPr>
          <a:lstStyle/>
          <a:p>
            <a:r>
              <a:rPr lang="en-US" sz="1400" dirty="0"/>
              <a:t>Now it is easier for us to visualize how these networks are considering the trend of </a:t>
            </a:r>
            <a:r>
              <a:rPr lang="en-US" sz="1400" dirty="0" smtClean="0"/>
              <a:t>contract prices</a:t>
            </a:r>
            <a:r>
              <a:rPr lang="en-US" sz="1400" dirty="0"/>
              <a:t>, before predicting the </a:t>
            </a:r>
            <a:r>
              <a:rPr lang="en-US" sz="1400" dirty="0" smtClean="0"/>
              <a:t>contract prices </a:t>
            </a:r>
            <a:r>
              <a:rPr lang="en-US" sz="1400" dirty="0"/>
              <a:t>for today. Here every prediction at time t (</a:t>
            </a:r>
            <a:r>
              <a:rPr lang="en-US" sz="1400" dirty="0" err="1"/>
              <a:t>h_t</a:t>
            </a:r>
            <a:r>
              <a:rPr lang="en-US" sz="1400" dirty="0"/>
              <a:t>) is dependent on all previous predictions and the information learned from them.</a:t>
            </a:r>
          </a:p>
          <a:p>
            <a:r>
              <a:rPr lang="en-US" sz="1400" dirty="0"/>
              <a:t>RNNs can solve our purpose of sequence handling to a great extent but not entirely. </a:t>
            </a:r>
            <a:r>
              <a:rPr lang="en-US" sz="1400" dirty="0" smtClean="0"/>
              <a:t>RNNs </a:t>
            </a:r>
            <a:r>
              <a:rPr lang="en-US" sz="1400" dirty="0"/>
              <a:t>are great when it comes to short contexts, but in order to be able to build a story and remember it, we need our models to be able to understand and remember the context behind the sequences, just like a human brain. This is not possible with a simple RNN.</a:t>
            </a:r>
          </a:p>
          <a:p>
            <a:endParaRPr lang="en-US" dirty="0"/>
          </a:p>
        </p:txBody>
      </p:sp>
      <p:pic>
        <p:nvPicPr>
          <p:cNvPr id="2050" name="Picture 2" descr="https://s3-ap-south-1.amazonaws.com/av-blog-media/wp-content/uploads/2017/12/06022525/bp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195" y="2931238"/>
            <a:ext cx="831532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37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xmlns=""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xmlns=""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xmlns=""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xmlns=""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xmlns=""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xmlns=""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4" name="TextBox 3"/>
          <p:cNvSpPr txBox="1"/>
          <p:nvPr/>
        </p:nvSpPr>
        <p:spPr>
          <a:xfrm>
            <a:off x="609600" y="1950720"/>
            <a:ext cx="10754096" cy="2308324"/>
          </a:xfrm>
          <a:prstGeom prst="rect">
            <a:avLst/>
          </a:prstGeom>
          <a:noFill/>
        </p:spPr>
        <p:txBody>
          <a:bodyPr wrap="square" rtlCol="0">
            <a:spAutoFit/>
          </a:bodyPr>
          <a:lstStyle/>
          <a:p>
            <a:r>
              <a:rPr lang="en-US" dirty="0" smtClean="0"/>
              <a:t>LSTMs are widely used for sequence prediction problems and have proven to be extremely effective. The reason they work so well is because LSTM is able to store past information that is important, and forget the information that is not. LSTM has three gates:</a:t>
            </a:r>
          </a:p>
          <a:p>
            <a:endParaRPr lang="en-US" dirty="0" smtClean="0"/>
          </a:p>
          <a:p>
            <a:r>
              <a:rPr lang="en-US" b="1" dirty="0" smtClean="0"/>
              <a:t>The input gate:</a:t>
            </a:r>
            <a:r>
              <a:rPr lang="en-US" dirty="0" smtClean="0"/>
              <a:t> The input gate adds information to the cell state</a:t>
            </a:r>
          </a:p>
          <a:p>
            <a:r>
              <a:rPr lang="en-US" b="1" dirty="0" smtClean="0"/>
              <a:t>The forget gate:</a:t>
            </a:r>
            <a:r>
              <a:rPr lang="en-US" dirty="0" smtClean="0"/>
              <a:t> It removes the information that is no longer required by the model</a:t>
            </a:r>
          </a:p>
          <a:p>
            <a:r>
              <a:rPr lang="en-US" b="1" dirty="0" smtClean="0"/>
              <a:t>The output gate: </a:t>
            </a:r>
            <a:r>
              <a:rPr lang="en-US" dirty="0" smtClean="0"/>
              <a:t>Output Gate at LSTM selects the information to be shown as output</a:t>
            </a:r>
          </a:p>
          <a:p>
            <a:endParaRPr lang="en-US" dirty="0"/>
          </a:p>
        </p:txBody>
      </p:sp>
    </p:spTree>
    <p:extLst>
      <p:ext uri="{BB962C8B-B14F-4D97-AF65-F5344CB8AC3E}">
        <p14:creationId xmlns:p14="http://schemas.microsoft.com/office/powerpoint/2010/main" val="18681531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xmlns=""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xmlns=""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42</a:t>
            </a:fld>
            <a:endParaRPr lang="en-US"/>
          </a:p>
        </p:txBody>
      </p:sp>
      <p:pic>
        <p:nvPicPr>
          <p:cNvPr id="22" name="Picture Placeholder 21">
            <a:extLst>
              <a:ext uri="{FF2B5EF4-FFF2-40B4-BE49-F238E27FC236}">
                <a16:creationId xmlns:a16="http://schemas.microsoft.com/office/drawing/2014/main" xmlns=""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xmlns="" id="{F6F1DD56-3321-4EDA-98BC-699F01F2D477}"/>
              </a:ext>
            </a:extLst>
          </p:cNvPr>
          <p:cNvPicPr>
            <a:picLocks noChangeAspect="1"/>
          </p:cNvPicPr>
          <p:nvPr/>
        </p:nvPicPr>
        <p:blipFill>
          <a:blip r:embed="rId2">
            <a:extLst>
              <a:ext uri="{96DAC541-7B7A-43D3-8B79-37D633B846F1}">
                <asvg:svgBlip xmlns:asvg="http://schemas.microsoft.com/office/drawing/2016/SVG/main" xmlns=""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xmlns=""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xmlns=""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43</a:t>
            </a:fld>
            <a:endParaRPr lang="en-US" noProof="0"/>
          </a:p>
        </p:txBody>
      </p:sp>
      <p:sp>
        <p:nvSpPr>
          <p:cNvPr id="16" name="Picture Placeholder 5">
            <a:extLst>
              <a:ext uri="{FF2B5EF4-FFF2-40B4-BE49-F238E27FC236}">
                <a16:creationId xmlns:a16="http://schemas.microsoft.com/office/drawing/2014/main" xmlns=""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xmlns=""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xmlns=""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xmlns=""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xmlns=""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xmlns=""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xmlns=""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xmlns="" id="{498AB9E7-812C-4DA3-8AA3-D0AEC68BE6E7}"/>
              </a:ext>
            </a:extLst>
          </p:cNvPr>
          <p:cNvPicPr>
            <a:picLocks noChangeAspect="1"/>
          </p:cNvPicPr>
          <p:nvPr/>
        </p:nvPicPr>
        <p:blipFill>
          <a:blip r:embed="rId7">
            <a:extLst>
              <a:ext uri="{96DAC541-7B7A-43D3-8B79-37D633B846F1}">
                <asvg:svgBlip xmlns:asvg="http://schemas.microsoft.com/office/drawing/2016/SVG/main" xmlns=""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xmlns=""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xmlns=""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44</a:t>
            </a:fld>
            <a:endParaRPr lang="en-US" noProof="0"/>
          </a:p>
        </p:txBody>
      </p:sp>
      <p:sp>
        <p:nvSpPr>
          <p:cNvPr id="41" name="Content Placeholder 4">
            <a:extLst>
              <a:ext uri="{FF2B5EF4-FFF2-40B4-BE49-F238E27FC236}">
                <a16:creationId xmlns:a16="http://schemas.microsoft.com/office/drawing/2014/main" xmlns=""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xmlns=""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xmlns=""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xmlns=""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xmlns=""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xmlns="" r:embed="rId5"/>
              </a:ext>
            </a:extLst>
          </a:blip>
          <a:srcRect/>
          <a:stretch>
            <a:fillRect/>
          </a:stretch>
        </p:blipFill>
        <p:spPr/>
      </p:pic>
      <p:pic>
        <p:nvPicPr>
          <p:cNvPr id="17" name="Picture Placeholder 16" descr="Voice">
            <a:extLst>
              <a:ext uri="{FF2B5EF4-FFF2-40B4-BE49-F238E27FC236}">
                <a16:creationId xmlns:a16="http://schemas.microsoft.com/office/drawing/2014/main" xmlns=""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xmlns=""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xmlns=""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92C9B63-BF62-6645-AEDD-A45A79059D7D}"/>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sp>
        <p:nvSpPr>
          <p:cNvPr id="5" name="Title 4">
            <a:extLst>
              <a:ext uri="{FF2B5EF4-FFF2-40B4-BE49-F238E27FC236}">
                <a16:creationId xmlns:a16="http://schemas.microsoft.com/office/drawing/2014/main" xmlns=""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xmlns=""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xmlns=""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xmlns=""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xmlns=""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xmlns=""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46</a:t>
            </a:fld>
            <a:endParaRPr lang="en-US" noProof="0" dirty="0"/>
          </a:p>
        </p:txBody>
      </p:sp>
      <p:sp>
        <p:nvSpPr>
          <p:cNvPr id="7" name="Title 6">
            <a:extLst>
              <a:ext uri="{FF2B5EF4-FFF2-40B4-BE49-F238E27FC236}">
                <a16:creationId xmlns:a16="http://schemas.microsoft.com/office/drawing/2014/main" xmlns=""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xmlns=""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xmlns=""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xmlns=""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47</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xmlns=""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xmlns=""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xmlns=""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xmlns=""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47</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xmlns=""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xmlns=""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48</a:t>
            </a:fld>
            <a:endParaRPr lang="en-US" noProof="0"/>
          </a:p>
        </p:txBody>
      </p:sp>
      <p:pic>
        <p:nvPicPr>
          <p:cNvPr id="10" name="Picture 9">
            <a:extLst>
              <a:ext uri="{FF2B5EF4-FFF2-40B4-BE49-F238E27FC236}">
                <a16:creationId xmlns:a16="http://schemas.microsoft.com/office/drawing/2014/main" xmlns=""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xmlns=""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xmlns=""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05AD00CB-1AD2-3747-821A-808369D8DF3C}"/>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Title 2">
            <a:extLst>
              <a:ext uri="{FF2B5EF4-FFF2-40B4-BE49-F238E27FC236}">
                <a16:creationId xmlns:a16="http://schemas.microsoft.com/office/drawing/2014/main" xmlns=""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r>
              <a:rPr lang="en-US" dirty="0"/>
              <a:t/>
            </a:r>
            <a:br>
              <a:rPr lang="en-US" dirty="0"/>
            </a:br>
            <a:endParaRPr lang="en-US" b="1" dirty="0"/>
          </a:p>
        </p:txBody>
      </p:sp>
      <p:sp>
        <p:nvSpPr>
          <p:cNvPr id="4" name="Text Placeholder 3">
            <a:extLst>
              <a:ext uri="{FF2B5EF4-FFF2-40B4-BE49-F238E27FC236}">
                <a16:creationId xmlns:a16="http://schemas.microsoft.com/office/drawing/2014/main" xmlns=""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xmlns=""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xmlns=""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xmlns=""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xmlns=""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xmlns=""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xmlns=""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xmlns=""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xmlns=""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xmlns=""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xmlns=""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51</a:t>
            </a:fld>
            <a:endParaRPr lang="en-US" sz="900" noProof="0">
              <a:solidFill>
                <a:schemeClr val="bg1"/>
              </a:solidFill>
            </a:endParaRPr>
          </a:p>
        </p:txBody>
      </p:sp>
      <p:pic>
        <p:nvPicPr>
          <p:cNvPr id="6" name="Picture Placeholder 5">
            <a:extLst>
              <a:ext uri="{FF2B5EF4-FFF2-40B4-BE49-F238E27FC236}">
                <a16:creationId xmlns:a16="http://schemas.microsoft.com/office/drawing/2014/main" xmlns=""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xmlns="" id="{56B62324-D943-8E45-9D16-13E5FDE547E5}"/>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7" name="Title 6">
            <a:extLst>
              <a:ext uri="{FF2B5EF4-FFF2-40B4-BE49-F238E27FC236}">
                <a16:creationId xmlns:a16="http://schemas.microsoft.com/office/drawing/2014/main" xmlns=""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xmlns=""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xmlns=""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xmlns="" val="4212449208"/>
                    </a:ext>
                  </a:extLst>
                </a:gridCol>
                <a:gridCol w="2278344">
                  <a:extLst>
                    <a:ext uri="{9D8B030D-6E8A-4147-A177-3AD203B41FA5}">
                      <a16:colId xmlns:a16="http://schemas.microsoft.com/office/drawing/2014/main" xmlns=""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xmlns=""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xmlns="" val="3453084008"/>
                  </a:ext>
                </a:extLst>
              </a:tr>
            </a:tbl>
          </a:graphicData>
        </a:graphic>
      </p:graphicFrame>
      <p:sp>
        <p:nvSpPr>
          <p:cNvPr id="11" name="TextBox 10">
            <a:extLst>
              <a:ext uri="{FF2B5EF4-FFF2-40B4-BE49-F238E27FC236}">
                <a16:creationId xmlns:a16="http://schemas.microsoft.com/office/drawing/2014/main" xmlns=""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xmlns=""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022E779-CDB3-BF48-B065-6E630F36957A}"/>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Title 2">
            <a:extLst>
              <a:ext uri="{FF2B5EF4-FFF2-40B4-BE49-F238E27FC236}">
                <a16:creationId xmlns:a16="http://schemas.microsoft.com/office/drawing/2014/main" xmlns=""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xmlns=""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xmlns=""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xmlns=""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54</a:t>
            </a:fld>
            <a:endParaRPr lang="en-US"/>
          </a:p>
        </p:txBody>
      </p:sp>
      <p:pic>
        <p:nvPicPr>
          <p:cNvPr id="6" name="Content Placeholder 5">
            <a:extLst>
              <a:ext uri="{FF2B5EF4-FFF2-40B4-BE49-F238E27FC236}">
                <a16:creationId xmlns:a16="http://schemas.microsoft.com/office/drawing/2014/main" xmlns=""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xmlns=""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xmlns=""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xmlns=""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xmlns=""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xmlns=""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xmlns="" val="798683478"/>
                    </a:ext>
                  </a:extLst>
                </a:gridCol>
                <a:gridCol w="1791956">
                  <a:extLst>
                    <a:ext uri="{9D8B030D-6E8A-4147-A177-3AD203B41FA5}">
                      <a16:colId xmlns:a16="http://schemas.microsoft.com/office/drawing/2014/main" xmlns="" val="231935413"/>
                    </a:ext>
                  </a:extLst>
                </a:gridCol>
                <a:gridCol w="1791956">
                  <a:extLst>
                    <a:ext uri="{9D8B030D-6E8A-4147-A177-3AD203B41FA5}">
                      <a16:colId xmlns:a16="http://schemas.microsoft.com/office/drawing/2014/main" xmlns=""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xmlns=""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xmlns=""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xmlns="" val="2635466168"/>
                  </a:ext>
                </a:extLst>
              </a:tr>
            </a:tbl>
          </a:graphicData>
        </a:graphic>
      </p:graphicFrame>
      <p:sp>
        <p:nvSpPr>
          <p:cNvPr id="20" name="TextBox 19">
            <a:extLst>
              <a:ext uri="{FF2B5EF4-FFF2-40B4-BE49-F238E27FC236}">
                <a16:creationId xmlns:a16="http://schemas.microsoft.com/office/drawing/2014/main" xmlns=""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xmlns=""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55</a:t>
            </a:fld>
            <a:endParaRPr lang="en-US" noProof="0" dirty="0"/>
          </a:p>
        </p:txBody>
      </p:sp>
      <p:sp>
        <p:nvSpPr>
          <p:cNvPr id="4" name="Content Placeholder 3">
            <a:extLst>
              <a:ext uri="{FF2B5EF4-FFF2-40B4-BE49-F238E27FC236}">
                <a16:creationId xmlns:a16="http://schemas.microsoft.com/office/drawing/2014/main" xmlns=""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xmlns=""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xmlns=""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xmlns=""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56</a:t>
            </a:fld>
            <a:endParaRPr lang="en-US"/>
          </a:p>
        </p:txBody>
      </p:sp>
      <p:pic>
        <p:nvPicPr>
          <p:cNvPr id="6" name="Content Placeholder 5">
            <a:extLst>
              <a:ext uri="{FF2B5EF4-FFF2-40B4-BE49-F238E27FC236}">
                <a16:creationId xmlns:a16="http://schemas.microsoft.com/office/drawing/2014/main" xmlns=""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xmlns=""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xmlns=""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xmlns=""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xmlns=""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xmlns="" val="798683478"/>
                    </a:ext>
                  </a:extLst>
                </a:gridCol>
                <a:gridCol w="1791956">
                  <a:extLst>
                    <a:ext uri="{9D8B030D-6E8A-4147-A177-3AD203B41FA5}">
                      <a16:colId xmlns:a16="http://schemas.microsoft.com/office/drawing/2014/main" xmlns="" val="231935413"/>
                    </a:ext>
                  </a:extLst>
                </a:gridCol>
                <a:gridCol w="1791956">
                  <a:extLst>
                    <a:ext uri="{9D8B030D-6E8A-4147-A177-3AD203B41FA5}">
                      <a16:colId xmlns:a16="http://schemas.microsoft.com/office/drawing/2014/main" xmlns=""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xmlns=""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xmlns=""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xmlns="" val="2635466168"/>
                  </a:ext>
                </a:extLst>
              </a:tr>
            </a:tbl>
          </a:graphicData>
        </a:graphic>
      </p:graphicFrame>
      <p:sp>
        <p:nvSpPr>
          <p:cNvPr id="14" name="TextBox 13">
            <a:extLst>
              <a:ext uri="{FF2B5EF4-FFF2-40B4-BE49-F238E27FC236}">
                <a16:creationId xmlns:a16="http://schemas.microsoft.com/office/drawing/2014/main" xmlns=""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xmlns=""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022E779-CDB3-BF48-B065-6E630F36957A}"/>
              </a:ext>
            </a:extLst>
          </p:cNvPr>
          <p:cNvSpPr>
            <a:spLocks noGrp="1"/>
          </p:cNvSpPr>
          <p:nvPr>
            <p:ph type="sldNum" sz="quarter" idx="12"/>
          </p:nvPr>
        </p:nvSpPr>
        <p:spPr/>
        <p:txBody>
          <a:bodyPr/>
          <a:lstStyle/>
          <a:p>
            <a:fld id="{9EC71654-96A5-4280-94F3-931C61A9F92C}" type="slidenum">
              <a:rPr lang="en-US" noProof="0" smtClean="0"/>
              <a:pPr/>
              <a:t>57</a:t>
            </a:fld>
            <a:endParaRPr lang="en-US" noProof="0" dirty="0"/>
          </a:p>
        </p:txBody>
      </p:sp>
      <p:sp>
        <p:nvSpPr>
          <p:cNvPr id="3" name="Title 2">
            <a:extLst>
              <a:ext uri="{FF2B5EF4-FFF2-40B4-BE49-F238E27FC236}">
                <a16:creationId xmlns:a16="http://schemas.microsoft.com/office/drawing/2014/main" xmlns=""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xmlns=""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xmlns=""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xmlns=""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58</a:t>
            </a:fld>
            <a:endParaRPr lang="en-US"/>
          </a:p>
        </p:txBody>
      </p:sp>
      <p:pic>
        <p:nvPicPr>
          <p:cNvPr id="3" name="Content Placeholder 2">
            <a:extLst>
              <a:ext uri="{FF2B5EF4-FFF2-40B4-BE49-F238E27FC236}">
                <a16:creationId xmlns:a16="http://schemas.microsoft.com/office/drawing/2014/main" xmlns=""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xmlns=""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xmlns=""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xmlns=""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xmlns=""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xmlns="" val="798683478"/>
                    </a:ext>
                  </a:extLst>
                </a:gridCol>
                <a:gridCol w="1791956">
                  <a:extLst>
                    <a:ext uri="{9D8B030D-6E8A-4147-A177-3AD203B41FA5}">
                      <a16:colId xmlns:a16="http://schemas.microsoft.com/office/drawing/2014/main" xmlns="" val="231935413"/>
                    </a:ext>
                  </a:extLst>
                </a:gridCol>
                <a:gridCol w="1791956">
                  <a:extLst>
                    <a:ext uri="{9D8B030D-6E8A-4147-A177-3AD203B41FA5}">
                      <a16:colId xmlns:a16="http://schemas.microsoft.com/office/drawing/2014/main" xmlns=""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xmlns=""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xmlns=""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xmlns="" val="2635466168"/>
                  </a:ext>
                </a:extLst>
              </a:tr>
            </a:tbl>
          </a:graphicData>
        </a:graphic>
      </p:graphicFrame>
      <p:sp>
        <p:nvSpPr>
          <p:cNvPr id="15" name="TextBox 14">
            <a:extLst>
              <a:ext uri="{FF2B5EF4-FFF2-40B4-BE49-F238E27FC236}">
                <a16:creationId xmlns:a16="http://schemas.microsoft.com/office/drawing/2014/main" xmlns=""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xmlns=""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xmlns=""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xmlns=""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xmlns="" id="{955AED1F-5642-4562-A21D-9BD42E3CF89A}"/>
              </a:ext>
            </a:extLst>
          </p:cNvPr>
          <p:cNvSpPr>
            <a:spLocks noGrp="1"/>
          </p:cNvSpPr>
          <p:nvPr>
            <p:ph type="sldNum" sz="quarter" idx="12"/>
          </p:nvPr>
        </p:nvSpPr>
        <p:spPr/>
        <p:txBody>
          <a:bodyPr/>
          <a:lstStyle/>
          <a:p>
            <a:fld id="{9EC71654-96A5-4280-94F3-931C61A9F92C}" type="slidenum">
              <a:rPr lang="en-US" noProof="0" smtClean="0"/>
              <a:pPr/>
              <a:t>61</a:t>
            </a:fld>
            <a:endParaRPr lang="en-US" noProof="0" dirty="0"/>
          </a:p>
        </p:txBody>
      </p:sp>
      <p:graphicFrame>
        <p:nvGraphicFramePr>
          <p:cNvPr id="7" name="Diagram 6">
            <a:extLst>
              <a:ext uri="{FF2B5EF4-FFF2-40B4-BE49-F238E27FC236}">
                <a16:creationId xmlns:a16="http://schemas.microsoft.com/office/drawing/2014/main" xmlns=""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xmlns="" id="{A720A203-E9D1-414B-8424-60A1E498CB92}"/>
              </a:ext>
            </a:extLst>
          </p:cNvPr>
          <p:cNvSpPr>
            <a:spLocks noGrp="1"/>
          </p:cNvSpPr>
          <p:nvPr>
            <p:ph type="sldNum" sz="quarter" idx="12"/>
          </p:nvPr>
        </p:nvSpPr>
        <p:spPr/>
        <p:txBody>
          <a:bodyPr/>
          <a:lstStyle/>
          <a:p>
            <a:fld id="{9EC71654-96A5-4280-94F3-931C61A9F92C}" type="slidenum">
              <a:rPr lang="en-US" noProof="0" smtClean="0"/>
              <a:pPr/>
              <a:t>62</a:t>
            </a:fld>
            <a:endParaRPr lang="en-US" noProof="0" dirty="0"/>
          </a:p>
        </p:txBody>
      </p:sp>
      <p:sp>
        <p:nvSpPr>
          <p:cNvPr id="4" name="Rectangle 3">
            <a:extLst>
              <a:ext uri="{FF2B5EF4-FFF2-40B4-BE49-F238E27FC236}">
                <a16:creationId xmlns:a16="http://schemas.microsoft.com/office/drawing/2014/main" xmlns=""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xmlns="" id="{955AED1F-5642-4562-A21D-9BD42E3CF89A}"/>
              </a:ext>
            </a:extLst>
          </p:cNvPr>
          <p:cNvSpPr>
            <a:spLocks noGrp="1"/>
          </p:cNvSpPr>
          <p:nvPr>
            <p:ph type="sldNum" sz="quarter" idx="12"/>
          </p:nvPr>
        </p:nvSpPr>
        <p:spPr/>
        <p:txBody>
          <a:bodyPr/>
          <a:lstStyle/>
          <a:p>
            <a:fld id="{9EC71654-96A5-4280-94F3-931C61A9F92C}" type="slidenum">
              <a:rPr lang="en-US" noProof="0" smtClean="0"/>
              <a:pPr/>
              <a:t>63</a:t>
            </a:fld>
            <a:endParaRPr lang="en-US" noProof="0" dirty="0"/>
          </a:p>
        </p:txBody>
      </p:sp>
      <p:graphicFrame>
        <p:nvGraphicFramePr>
          <p:cNvPr id="7" name="Diagram 6">
            <a:extLst>
              <a:ext uri="{FF2B5EF4-FFF2-40B4-BE49-F238E27FC236}">
                <a16:creationId xmlns:a16="http://schemas.microsoft.com/office/drawing/2014/main" xmlns=""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xmlns=""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xmlns=""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xmlns=""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xmlns=""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xmlns=""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xmlns=""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xmlns=""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xmlns=""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xmlns="" id="{C10F7B49-6C9D-4DBF-AD20-9D4CFAB1CBFD}"/>
              </a:ext>
            </a:extLst>
          </p:cNvPr>
          <p:cNvSpPr>
            <a:spLocks noGrp="1"/>
          </p:cNvSpPr>
          <p:nvPr>
            <p:ph type="sldNum" sz="quarter" idx="12"/>
          </p:nvPr>
        </p:nvSpPr>
        <p:spPr/>
        <p:txBody>
          <a:bodyPr/>
          <a:lstStyle/>
          <a:p>
            <a:fld id="{9EC71654-96A5-4280-94F3-931C61A9F92C}" type="slidenum">
              <a:rPr lang="en-US" smtClean="0"/>
              <a:pPr/>
              <a:t>64</a:t>
            </a:fld>
            <a:endParaRPr lang="en-US" dirty="0"/>
          </a:p>
        </p:txBody>
      </p:sp>
      <p:pic>
        <p:nvPicPr>
          <p:cNvPr id="7" name="Picture Placeholder 6">
            <a:extLst>
              <a:ext uri="{FF2B5EF4-FFF2-40B4-BE49-F238E27FC236}">
                <a16:creationId xmlns:a16="http://schemas.microsoft.com/office/drawing/2014/main" xmlns=""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xmlns=""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xmlns=""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xmlns=""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xmlns=""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xmlns=""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xmlns=""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BBEBF93-4BEC-984B-BC15-3D79DA840FFB}"/>
              </a:ext>
            </a:extLst>
          </p:cNvPr>
          <p:cNvSpPr>
            <a:spLocks noGrp="1"/>
          </p:cNvSpPr>
          <p:nvPr>
            <p:ph type="sldNum" sz="quarter" idx="12"/>
          </p:nvPr>
        </p:nvSpPr>
        <p:spPr/>
        <p:txBody>
          <a:bodyPr/>
          <a:lstStyle/>
          <a:p>
            <a:fld id="{9EC71654-96A5-4280-94F3-931C61A9F92C}" type="slidenum">
              <a:rPr lang="en-US" noProof="0" smtClean="0"/>
              <a:pPr/>
              <a:t>66</a:t>
            </a:fld>
            <a:endParaRPr lang="en-US" noProof="0" dirty="0"/>
          </a:p>
        </p:txBody>
      </p:sp>
      <p:sp>
        <p:nvSpPr>
          <p:cNvPr id="3" name="Content Placeholder 2">
            <a:extLst>
              <a:ext uri="{FF2B5EF4-FFF2-40B4-BE49-F238E27FC236}">
                <a16:creationId xmlns:a16="http://schemas.microsoft.com/office/drawing/2014/main" xmlns=""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xmlns=""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xmlns=""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xmlns=""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DFEAA71-8CD9-9E4E-AA19-25F822B01E29}"/>
              </a:ext>
            </a:extLst>
          </p:cNvPr>
          <p:cNvSpPr>
            <a:spLocks noGrp="1"/>
          </p:cNvSpPr>
          <p:nvPr>
            <p:ph type="sldNum" sz="quarter" idx="12"/>
          </p:nvPr>
        </p:nvSpPr>
        <p:spPr/>
        <p:txBody>
          <a:bodyPr/>
          <a:lstStyle/>
          <a:p>
            <a:fld id="{9EC71654-96A5-4280-94F3-931C61A9F92C}" type="slidenum">
              <a:rPr lang="en-US" noProof="0" smtClean="0"/>
              <a:pPr/>
              <a:t>67</a:t>
            </a:fld>
            <a:endParaRPr lang="en-US" noProof="0" dirty="0"/>
          </a:p>
        </p:txBody>
      </p:sp>
      <p:sp>
        <p:nvSpPr>
          <p:cNvPr id="3" name="Text Placeholder 2">
            <a:extLst>
              <a:ext uri="{FF2B5EF4-FFF2-40B4-BE49-F238E27FC236}">
                <a16:creationId xmlns:a16="http://schemas.microsoft.com/office/drawing/2014/main" xmlns=""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xmlns=""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xmlns=""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xmlns=""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xmlns=""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xmlns=""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xmlns=""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A464499-7E63-F648-BA2A-0140C5B42235}"/>
              </a:ext>
            </a:extLst>
          </p:cNvPr>
          <p:cNvSpPr>
            <a:spLocks noGrp="1"/>
          </p:cNvSpPr>
          <p:nvPr>
            <p:ph type="sldNum" sz="quarter" idx="12"/>
          </p:nvPr>
        </p:nvSpPr>
        <p:spPr/>
        <p:txBody>
          <a:bodyPr/>
          <a:lstStyle/>
          <a:p>
            <a:fld id="{9EC71654-96A5-4280-94F3-931C61A9F92C}" type="slidenum">
              <a:rPr lang="en-US" noProof="0" smtClean="0"/>
              <a:pPr/>
              <a:t>68</a:t>
            </a:fld>
            <a:endParaRPr lang="en-US" noProof="0" dirty="0"/>
          </a:p>
        </p:txBody>
      </p:sp>
      <p:sp>
        <p:nvSpPr>
          <p:cNvPr id="6" name="Title 5">
            <a:extLst>
              <a:ext uri="{FF2B5EF4-FFF2-40B4-BE49-F238E27FC236}">
                <a16:creationId xmlns:a16="http://schemas.microsoft.com/office/drawing/2014/main" xmlns=""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xmlns=""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xmlns=""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22955A4C-3DAE-9C48-91AF-A414AD11B2E2}"/>
              </a:ext>
            </a:extLst>
          </p:cNvPr>
          <p:cNvSpPr>
            <a:spLocks noGrp="1"/>
          </p:cNvSpPr>
          <p:nvPr>
            <p:ph type="sldNum" sz="quarter" idx="12"/>
          </p:nvPr>
        </p:nvSpPr>
        <p:spPr/>
        <p:txBody>
          <a:bodyPr/>
          <a:lstStyle/>
          <a:p>
            <a:fld id="{9EC71654-96A5-4280-94F3-931C61A9F92C}" type="slidenum">
              <a:rPr lang="en-US" noProof="0" smtClean="0"/>
              <a:pPr/>
              <a:t>69</a:t>
            </a:fld>
            <a:endParaRPr lang="en-US" noProof="0" dirty="0"/>
          </a:p>
        </p:txBody>
      </p:sp>
      <p:sp>
        <p:nvSpPr>
          <p:cNvPr id="3" name="Content Placeholder 2">
            <a:extLst>
              <a:ext uri="{FF2B5EF4-FFF2-40B4-BE49-F238E27FC236}">
                <a16:creationId xmlns:a16="http://schemas.microsoft.com/office/drawing/2014/main" xmlns=""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xmlns=""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xmlns=""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50832-0B36-43C5-98EC-4CD165D78718}"/>
              </a:ext>
            </a:extLst>
          </p:cNvPr>
          <p:cNvSpPr>
            <a:spLocks noGrp="1"/>
          </p:cNvSpPr>
          <p:nvPr>
            <p:ph type="title"/>
          </p:nvPr>
        </p:nvSpPr>
        <p:spPr/>
        <p:txBody>
          <a:bodyPr/>
          <a:lstStyle/>
          <a:p>
            <a:r>
              <a:rPr lang="en-US" dirty="0">
                <a:solidFill>
                  <a:schemeClr val="accent1"/>
                </a:solidFill>
              </a:rPr>
              <a:t>COMPANY BACKGROUND</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xmlns=""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xmlns=""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D2BE9B6-CCDD-C046-9525-0BC0051E4677}"/>
              </a:ext>
            </a:extLst>
          </p:cNvPr>
          <p:cNvSpPr>
            <a:spLocks noGrp="1"/>
          </p:cNvSpPr>
          <p:nvPr>
            <p:ph type="sldNum" sz="quarter" idx="12"/>
          </p:nvPr>
        </p:nvSpPr>
        <p:spPr/>
        <p:txBody>
          <a:bodyPr/>
          <a:lstStyle/>
          <a:p>
            <a:fld id="{9EC71654-96A5-4280-94F3-931C61A9F92C}" type="slidenum">
              <a:rPr lang="en-US" noProof="0" smtClean="0"/>
              <a:pPr/>
              <a:t>70</a:t>
            </a:fld>
            <a:endParaRPr lang="en-US" noProof="0" dirty="0"/>
          </a:p>
        </p:txBody>
      </p:sp>
      <p:sp>
        <p:nvSpPr>
          <p:cNvPr id="3" name="Content Placeholder 2">
            <a:extLst>
              <a:ext uri="{FF2B5EF4-FFF2-40B4-BE49-F238E27FC236}">
                <a16:creationId xmlns:a16="http://schemas.microsoft.com/office/drawing/2014/main" xmlns=""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xmlns=""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xmlns=""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xmlns=""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21C972F-9631-4841-BFA3-9524B9A20D12}"/>
              </a:ext>
            </a:extLst>
          </p:cNvPr>
          <p:cNvSpPr>
            <a:spLocks noGrp="1"/>
          </p:cNvSpPr>
          <p:nvPr>
            <p:ph type="sldNum" sz="quarter" idx="12"/>
          </p:nvPr>
        </p:nvSpPr>
        <p:spPr/>
        <p:txBody>
          <a:bodyPr/>
          <a:lstStyle/>
          <a:p>
            <a:fld id="{9EC71654-96A5-4280-94F3-931C61A9F92C}" type="slidenum">
              <a:rPr lang="en-US" noProof="0" smtClean="0"/>
              <a:pPr/>
              <a:t>71</a:t>
            </a:fld>
            <a:endParaRPr lang="en-US" noProof="0" dirty="0"/>
          </a:p>
        </p:txBody>
      </p:sp>
      <p:sp>
        <p:nvSpPr>
          <p:cNvPr id="3" name="Content Placeholder 2">
            <a:extLst>
              <a:ext uri="{FF2B5EF4-FFF2-40B4-BE49-F238E27FC236}">
                <a16:creationId xmlns:a16="http://schemas.microsoft.com/office/drawing/2014/main" xmlns=""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xmlns=""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xmlns=""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74637A13-4B9F-A64D-A3D8-5A6C8ECA5DC9}"/>
              </a:ext>
            </a:extLst>
          </p:cNvPr>
          <p:cNvSpPr>
            <a:spLocks noGrp="1"/>
          </p:cNvSpPr>
          <p:nvPr>
            <p:ph type="sldNum" sz="quarter" idx="12"/>
          </p:nvPr>
        </p:nvSpPr>
        <p:spPr/>
        <p:txBody>
          <a:bodyPr/>
          <a:lstStyle/>
          <a:p>
            <a:fld id="{9EC71654-96A5-4280-94F3-931C61A9F92C}"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xmlns=""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xmlns=""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xmlns=""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xmlns=""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xmlns=""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pic>
        <p:nvPicPr>
          <p:cNvPr id="22" name="Picture Placeholder 21">
            <a:extLst>
              <a:ext uri="{FF2B5EF4-FFF2-40B4-BE49-F238E27FC236}">
                <a16:creationId xmlns:a16="http://schemas.microsoft.com/office/drawing/2014/main" xmlns=""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xmlns=""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6" name="Content Placeholder 5">
            <a:extLst>
              <a:ext uri="{FF2B5EF4-FFF2-40B4-BE49-F238E27FC236}">
                <a16:creationId xmlns:a16="http://schemas.microsoft.com/office/drawing/2014/main" xmlns=""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xmlns=""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xmlns=""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xmlns=""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xmlns=""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xmlns=""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xmlns=""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xmlns=""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xmlns=""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xmlns=""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xmlns=""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xmlns=""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6685</Words>
  <Application>Microsoft Office PowerPoint</Application>
  <PresentationFormat>Widescreen</PresentationFormat>
  <Paragraphs>534</Paragraphs>
  <Slides>72</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Calibri Light</vt:lpstr>
      <vt:lpstr>Corbel</vt:lpstr>
      <vt:lpstr>Merriweather</vt:lpstr>
      <vt:lpstr>Roboto Light</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Explore Data Details</vt:lpstr>
      <vt:lpstr>Explore Data Details</vt:lpstr>
      <vt:lpstr>Data Set  complete list of raw attributes</vt:lpstr>
      <vt:lpstr>Initial Visual of the Data set</vt:lpstr>
      <vt:lpstr>Initial Linear regression and Feature Development</vt:lpstr>
      <vt:lpstr>Linear Regression – The one most understand…</vt:lpstr>
      <vt:lpstr>Selecting the right features for your model</vt:lpstr>
      <vt:lpstr>Linear regression model summary</vt:lpstr>
      <vt:lpstr>arima</vt:lpstr>
      <vt:lpstr>Random Forest Algorithm In Trading</vt:lpstr>
      <vt:lpstr>RANDOM FOREST ALGORITHM RESULTS</vt:lpstr>
      <vt:lpstr>Future Contract Prediction with XGBoost </vt:lpstr>
      <vt:lpstr>XGBOOST Results</vt:lpstr>
      <vt:lpstr>Essentials of Deep Learning : Introduction to Long Short Term Memory(LSTM) </vt:lpstr>
      <vt:lpstr>A look into Recurrent Neural Networks (RNN) </vt:lpstr>
      <vt:lpstr>PowerPoint Presentation</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2019-11-14T20:00:33Z</dcterms:modified>
</cp:coreProperties>
</file>